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0" r:id="rId4"/>
    <p:sldMasterId id="2147483689" r:id="rId5"/>
    <p:sldMasterId id="2147483711" r:id="rId6"/>
    <p:sldMasterId id="2147483738" r:id="rId7"/>
  </p:sldMasterIdLst>
  <p:notesMasterIdLst>
    <p:notesMasterId r:id="rId67"/>
  </p:notesMasterIdLst>
  <p:sldIdLst>
    <p:sldId id="2147470393" r:id="rId8"/>
    <p:sldId id="2147470367" r:id="rId9"/>
    <p:sldId id="2147470448" r:id="rId10"/>
    <p:sldId id="2147470397" r:id="rId11"/>
    <p:sldId id="2147470398" r:id="rId12"/>
    <p:sldId id="2147470399" r:id="rId13"/>
    <p:sldId id="2147470400" r:id="rId14"/>
    <p:sldId id="2147470401" r:id="rId15"/>
    <p:sldId id="2147470402" r:id="rId16"/>
    <p:sldId id="2147470403" r:id="rId17"/>
    <p:sldId id="2147470410" r:id="rId18"/>
    <p:sldId id="2147470404" r:id="rId19"/>
    <p:sldId id="2147470405" r:id="rId20"/>
    <p:sldId id="2147470406" r:id="rId21"/>
    <p:sldId id="2147470449" r:id="rId22"/>
    <p:sldId id="2147470407" r:id="rId23"/>
    <p:sldId id="2147470413" r:id="rId24"/>
    <p:sldId id="2147470432" r:id="rId25"/>
    <p:sldId id="2147470408" r:id="rId26"/>
    <p:sldId id="2147470430" r:id="rId27"/>
    <p:sldId id="2147470414" r:id="rId28"/>
    <p:sldId id="2147470412" r:id="rId29"/>
    <p:sldId id="2147470417" r:id="rId30"/>
    <p:sldId id="2147470409" r:id="rId31"/>
    <p:sldId id="2147470427" r:id="rId32"/>
    <p:sldId id="2147470428" r:id="rId33"/>
    <p:sldId id="2147470429" r:id="rId34"/>
    <p:sldId id="2147470411" r:id="rId35"/>
    <p:sldId id="2147470431" r:id="rId36"/>
    <p:sldId id="2147470416" r:id="rId37"/>
    <p:sldId id="2147470418" r:id="rId38"/>
    <p:sldId id="2147470425" r:id="rId39"/>
    <p:sldId id="2147470426" r:id="rId40"/>
    <p:sldId id="2147470420" r:id="rId41"/>
    <p:sldId id="2147470421" r:id="rId42"/>
    <p:sldId id="2147470422" r:id="rId43"/>
    <p:sldId id="2147470423" r:id="rId44"/>
    <p:sldId id="2076138213" r:id="rId45"/>
    <p:sldId id="2147470419" r:id="rId46"/>
    <p:sldId id="2147470424" r:id="rId47"/>
    <p:sldId id="2147470433" r:id="rId48"/>
    <p:sldId id="2147470450" r:id="rId49"/>
    <p:sldId id="2147470436" r:id="rId50"/>
    <p:sldId id="2147470447" r:id="rId51"/>
    <p:sldId id="2147470438" r:id="rId52"/>
    <p:sldId id="2147470439" r:id="rId53"/>
    <p:sldId id="2147470442" r:id="rId54"/>
    <p:sldId id="2147470441" r:id="rId55"/>
    <p:sldId id="2147470440" r:id="rId56"/>
    <p:sldId id="2147470443" r:id="rId57"/>
    <p:sldId id="2147470453" r:id="rId58"/>
    <p:sldId id="2147470444" r:id="rId59"/>
    <p:sldId id="2147470454" r:id="rId60"/>
    <p:sldId id="2147470445" r:id="rId61"/>
    <p:sldId id="2147470446" r:id="rId62"/>
    <p:sldId id="2147470451" r:id="rId63"/>
    <p:sldId id="2147470455" r:id="rId64"/>
    <p:sldId id="2147470395" r:id="rId65"/>
    <p:sldId id="2147470452"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Title and agenda" id="{9F697BD8-3059-724B-9725-95480A677923}">
          <p14:sldIdLst>
            <p14:sldId id="2147470393"/>
            <p14:sldId id="2147470367"/>
          </p14:sldIdLst>
        </p14:section>
        <p14:section name="1. SynapseML とは" id="{AAD1CEA2-DB7F-6644-B750-1AFE43FC737C}">
          <p14:sldIdLst>
            <p14:sldId id="2147470448"/>
            <p14:sldId id="2147470397"/>
            <p14:sldId id="2147470398"/>
            <p14:sldId id="2147470399"/>
            <p14:sldId id="2147470400"/>
            <p14:sldId id="2147470401"/>
            <p14:sldId id="2147470402"/>
            <p14:sldId id="2147470403"/>
            <p14:sldId id="2147470410"/>
            <p14:sldId id="2147470404"/>
            <p14:sldId id="2147470405"/>
            <p14:sldId id="2147470406"/>
          </p14:sldIdLst>
        </p14:section>
        <p14:section name="2. SynapseML の全体像" id="{EFB1BCCA-5B78-E74C-B107-E5334816F8A4}">
          <p14:sldIdLst>
            <p14:sldId id="2147470449"/>
            <p14:sldId id="2147470407"/>
            <p14:sldId id="2147470413"/>
            <p14:sldId id="2147470432"/>
            <p14:sldId id="2147470408"/>
            <p14:sldId id="2147470430"/>
            <p14:sldId id="2147470414"/>
            <p14:sldId id="2147470412"/>
            <p14:sldId id="2147470417"/>
            <p14:sldId id="2147470409"/>
            <p14:sldId id="2147470427"/>
            <p14:sldId id="2147470428"/>
            <p14:sldId id="2147470429"/>
            <p14:sldId id="2147470411"/>
            <p14:sldId id="2147470431"/>
            <p14:sldId id="2147470416"/>
            <p14:sldId id="2147470418"/>
            <p14:sldId id="2147470425"/>
            <p14:sldId id="2147470426"/>
            <p14:sldId id="2147470420"/>
            <p14:sldId id="2147470421"/>
            <p14:sldId id="2147470422"/>
            <p14:sldId id="2147470423"/>
            <p14:sldId id="2076138213"/>
            <p14:sldId id="2147470419"/>
            <p14:sldId id="2147470424"/>
            <p14:sldId id="2147470433"/>
          </p14:sldIdLst>
        </p14:section>
        <p14:section name="3. SynapseML の利用例" id="{74BF0475-442B-9844-AA1F-EC60BCBAF955}">
          <p14:sldIdLst>
            <p14:sldId id="2147470450"/>
            <p14:sldId id="2147470436"/>
            <p14:sldId id="2147470447"/>
            <p14:sldId id="2147470438"/>
            <p14:sldId id="2147470439"/>
            <p14:sldId id="2147470442"/>
            <p14:sldId id="2147470441"/>
            <p14:sldId id="2147470440"/>
            <p14:sldId id="2147470443"/>
            <p14:sldId id="2147470453"/>
            <p14:sldId id="2147470444"/>
            <p14:sldId id="2147470454"/>
            <p14:sldId id="2147470445"/>
            <p14:sldId id="2147470446"/>
            <p14:sldId id="2147470451"/>
          </p14:sldIdLst>
        </p14:section>
        <p14:section name="4. まとめ" id="{7256922D-8CDF-2849-9CDD-108BC01149A5}">
          <p14:sldIdLst>
            <p14:sldId id="2147470455"/>
            <p14:sldId id="2147470395"/>
            <p14:sldId id="21474704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79E88A-77EA-F14A-8D99-F20F1163BB7E}" v="6" dt="2022-02-21T22:51:16.58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0"/>
    <p:restoredTop sz="90068" autoAdjust="0"/>
  </p:normalViewPr>
  <p:slideViewPr>
    <p:cSldViewPr snapToObjects="1">
      <p:cViewPr varScale="1">
        <p:scale>
          <a:sx n="115" d="100"/>
          <a:sy n="115" d="100"/>
        </p:scale>
        <p:origin x="14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suke Takahashi" userId="a3db1eab-8987-4160-b949-372b06a7df04" providerId="ADAL" clId="{B979E88A-77EA-F14A-8D99-F20F1163BB7E}"/>
    <pc:docChg chg="modSld sldOrd">
      <pc:chgData name="Keisuke Takahashi" userId="a3db1eab-8987-4160-b949-372b06a7df04" providerId="ADAL" clId="{B979E88A-77EA-F14A-8D99-F20F1163BB7E}" dt="2022-02-21T23:28:10.126" v="1" actId="729"/>
      <pc:docMkLst>
        <pc:docMk/>
      </pc:docMkLst>
      <pc:sldChg chg="mod ord modShow">
        <pc:chgData name="Keisuke Takahashi" userId="a3db1eab-8987-4160-b949-372b06a7df04" providerId="ADAL" clId="{B979E88A-77EA-F14A-8D99-F20F1163BB7E}" dt="2022-02-21T23:28:10.126" v="1" actId="729"/>
        <pc:sldMkLst>
          <pc:docMk/>
          <pc:sldMk cId="2752345073" sldId="214747045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1DA68-53A4-E145-9CF7-1C5C2E63CF22}" type="datetimeFigureOut">
              <a:rPr lang="en-US" smtClean="0"/>
              <a:t>2/22/22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FFF83-82AC-8949-8227-63C912AF7E5A}" type="slidenum">
              <a:rPr lang="en-US" smtClean="0"/>
              <a:t>‹#›</a:t>
            </a:fld>
            <a:endParaRPr lang="en-US"/>
          </a:p>
        </p:txBody>
      </p:sp>
    </p:spTree>
    <p:extLst>
      <p:ext uri="{BB962C8B-B14F-4D97-AF65-F5344CB8AC3E}">
        <p14:creationId xmlns:p14="http://schemas.microsoft.com/office/powerpoint/2010/main" val="3542333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soft/SynapseML/blob/master/notebooks/features/opencv/OpenCV%20-%20Pipeline%20Image%20Transformations.ipynb"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SynapseML/blob/master/notebooks/features/regression/Regression%20-%20Flight%20Delays%20with%20DataCleaning.ipynb"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soft/SynapseML/blob/master/notebooks/features/regression/Regression%20-%20Flight%20Delays%20with%20DataCleaning.ipynb"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icrosoft/SynapseML/blob/master/notebooks/features/regression/Regression%20-%20Vowpal%20Wabbit%20vs.%20LightGBM%20vs.%20Linear%20Regressor.ipynb"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microsoft/SynapseML/blob/master/notebooks/features/regression/Regression%20-%20Vowpal%20Wabbit%20vs.%20LightGBM%20vs.%20Linear%20Regressor.ipynb"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microsoft/SynapseML/blob/master/notebooks/features/regression/Regression%20-%20Vowpal%20Wabbit%20vs.%20LightGBM%20vs.%20Linear%20Regressor.ipynb"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microsoft/SynapseML/blob/master/notebooks/features/regression/Regression%20-%20Vowpal%20Wabbit%20vs.%20LightGBM%20vs.%20Linear%20Regressor.ipynb"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microsoft/SynapseML/blob/master/notebooks/features/cognitive_services/CognitiveServices%20-%20Overview.ipynb"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microsoft.com/ja-jp/azure/cognitive-services/translator/language-suppor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icrosoft/SynapseML/blob/master/notebooks/features/cognitive_services/CognitiveServices%20-%20Overview.ipynb"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microsoft.com/ja-jp/azure/cognitive-services/translator/language-suppor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microsoft/SynapseML/blob/master/notebooks/features/geospatial_services/GeospatialServices%20-%20Overview.ipynb"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microsoft/SynapseML/blob/master/notebooks/features/geospatial_services/GeospatialServices%20-%20Overview.ipynb"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icrosoft/SynapseML/blob/master/notebooks/features/onnx/ONNX%20-%20Inference%20on%20Spark.ipynb"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microsoft/SynapseML/blob/master/notebooks/features/other/TextAnalytics%20-%20Amazon%20Book%20Reviews%20with%20Word2Vec.ipynb"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beachside.dev/entry/2021/11/28/130000"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3FFF83-82AC-8949-8227-63C912AF7E5A}" type="slidenum">
              <a:rPr lang="en-US" smtClean="0"/>
              <a:t>1</a:t>
            </a:fld>
            <a:endParaRPr lang="en-US"/>
          </a:p>
        </p:txBody>
      </p:sp>
    </p:spTree>
    <p:extLst>
      <p:ext uri="{BB962C8B-B14F-4D97-AF65-F5344CB8AC3E}">
        <p14:creationId xmlns:p14="http://schemas.microsoft.com/office/powerpoint/2010/main" val="3298414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a:solidFill>
                  <a:srgbClr val="202123"/>
                </a:solidFill>
                <a:effectLst/>
                <a:latin typeface="ColfaxAI"/>
              </a:rPr>
              <a:t>It is the same thing as a white dwarf. A star dies and then shrinks until it is white. Then it shrinks until it is a small white ball. Then it shrinks until it is a really small white ball. Then it shrinks until it is a ball so small, it is smaller than</a:t>
            </a:r>
          </a:p>
          <a:p>
            <a:r>
              <a:rPr kumimoji="1" lang="ja-JP" altLang="en-US"/>
              <a:t>それは白色矮星と同じことです。星は死んで、白くなるまで縮みます。その後、それは小さな白いボールになるまで縮小します。その後、それは本当に小さな白いボールになるまで縮小します。その後、それは非常に小さいボールになるまで縮小し、より小さいで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65720C-E86B-3842-8DBC-F460EFF2EE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511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2/22/22 8:26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411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42</a:t>
            </a:fld>
            <a:endParaRPr lang="en-US"/>
          </a:p>
        </p:txBody>
      </p:sp>
    </p:spTree>
    <p:extLst>
      <p:ext uri="{BB962C8B-B14F-4D97-AF65-F5344CB8AC3E}">
        <p14:creationId xmlns:p14="http://schemas.microsoft.com/office/powerpoint/2010/main" val="410223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SynapseML/OpenCV - Pipeline Image Transformations.ipynb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a:t>
            </a:r>
            <a:r>
              <a:rPr lang="en-US" dirty="0" err="1"/>
              <a:t>opencv</a:t>
            </a:r>
            <a:r>
              <a:rPr lang="en-US" dirty="0"/>
              <a:t>/OpenCV%20-%20Pipeline%20Image%20Transformations.ipynb</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43</a:t>
            </a:fld>
            <a:endParaRPr lang="en-US"/>
          </a:p>
        </p:txBody>
      </p:sp>
    </p:spTree>
    <p:extLst>
      <p:ext uri="{BB962C8B-B14F-4D97-AF65-F5344CB8AC3E}">
        <p14:creationId xmlns:p14="http://schemas.microsoft.com/office/powerpoint/2010/main" val="355816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SynapseML/Regression - Flight Delays with DataCleaning.ipynb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/blob/master/notebooks/features/regression/Regression%20-%20Flight%20Delays%20with%20DataCleaning.ipynb</a:t>
            </a:r>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44</a:t>
            </a:fld>
            <a:endParaRPr lang="en-US"/>
          </a:p>
        </p:txBody>
      </p:sp>
    </p:spTree>
    <p:extLst>
      <p:ext uri="{BB962C8B-B14F-4D97-AF65-F5344CB8AC3E}">
        <p14:creationId xmlns:p14="http://schemas.microsoft.com/office/powerpoint/2010/main" val="2751239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SynapseML/Regression - Flight Delays with DataCleaning.ipynb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/blob/master/notebooks/features/regression/Regression%20-%20Flight%20Delays%20with%20DataCleaning.ipynb</a:t>
            </a:r>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45</a:t>
            </a:fld>
            <a:endParaRPr lang="en-US"/>
          </a:p>
        </p:txBody>
      </p:sp>
    </p:spTree>
    <p:extLst>
      <p:ext uri="{BB962C8B-B14F-4D97-AF65-F5344CB8AC3E}">
        <p14:creationId xmlns:p14="http://schemas.microsoft.com/office/powerpoint/2010/main" val="4066419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SynapseML/Regression - Vowpal Wabbit vs. LightGBM vs. Linear Regressor.ipynb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/blob/master/notebooks/features/regression/Regression%20-%20Vowpal%20Wabbit%20vs.%20LightGBM%20vs.%20Linear%20Regressor.ipynb</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46</a:t>
            </a:fld>
            <a:endParaRPr lang="en-US"/>
          </a:p>
        </p:txBody>
      </p:sp>
    </p:spTree>
    <p:extLst>
      <p:ext uri="{BB962C8B-B14F-4D97-AF65-F5344CB8AC3E}">
        <p14:creationId xmlns:p14="http://schemas.microsoft.com/office/powerpoint/2010/main" val="3350305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SynapseML/Regression - Vowpal Wabbit vs. LightGBM vs. Linear Regressor.ipynb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/blob/master/notebooks/features/regression/Regression%20-%20Vowpal%20Wabbit%20vs.%20LightGBM%20vs.%20Linear%20Regressor.ipynb</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47</a:t>
            </a:fld>
            <a:endParaRPr lang="en-US"/>
          </a:p>
        </p:txBody>
      </p:sp>
    </p:spTree>
    <p:extLst>
      <p:ext uri="{BB962C8B-B14F-4D97-AF65-F5344CB8AC3E}">
        <p14:creationId xmlns:p14="http://schemas.microsoft.com/office/powerpoint/2010/main" val="1287546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SynapseML/Regression - Vowpal Wabbit vs. LightGBM vs. Linear Regressor.ipynb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/blob/master/notebooks/features/regression/Regression%20-%20Vowpal%20Wabbit%20vs.%20LightGBM%20vs.%20Linear%20Regressor.ipynb</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48</a:t>
            </a:fld>
            <a:endParaRPr lang="en-US"/>
          </a:p>
        </p:txBody>
      </p:sp>
    </p:spTree>
    <p:extLst>
      <p:ext uri="{BB962C8B-B14F-4D97-AF65-F5344CB8AC3E}">
        <p14:creationId xmlns:p14="http://schemas.microsoft.com/office/powerpoint/2010/main" val="3823614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SynapseML/Regression - Vowpal Wabbit vs. LightGBM vs. Linear Regressor.ipynb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/blob/master/notebooks/features/regression/Regression%20-%20Vowpal%20Wabbit%20vs.%20LightGBM%20vs.%20Linear%20Regressor.ipynb</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49</a:t>
            </a:fld>
            <a:endParaRPr lang="en-US"/>
          </a:p>
        </p:txBody>
      </p:sp>
    </p:spTree>
    <p:extLst>
      <p:ext uri="{BB962C8B-B14F-4D97-AF65-F5344CB8AC3E}">
        <p14:creationId xmlns:p14="http://schemas.microsoft.com/office/powerpoint/2010/main" val="91520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2</a:t>
            </a:fld>
            <a:endParaRPr lang="en-US"/>
          </a:p>
        </p:txBody>
      </p:sp>
    </p:spTree>
    <p:extLst>
      <p:ext uri="{BB962C8B-B14F-4D97-AF65-F5344CB8AC3E}">
        <p14:creationId xmlns:p14="http://schemas.microsoft.com/office/powerpoint/2010/main" val="1584350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SynapseML/CognitiveServices - Overview.ipynb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a:t>
            </a:r>
            <a:r>
              <a:rPr lang="en-US" dirty="0" err="1"/>
              <a:t>cognitive_services</a:t>
            </a:r>
            <a:r>
              <a:rPr lang="en-US" dirty="0"/>
              <a:t>/CognitiveServices%20-%20Overview.ipynb</a:t>
            </a:r>
          </a:p>
          <a:p>
            <a:endParaRPr lang="en-JP" dirty="0"/>
          </a:p>
          <a:p>
            <a:r>
              <a:rPr lang="ja-JP" altLang="en-US">
                <a:hlinkClick r:id="rId4"/>
              </a:rPr>
              <a:t>言語のサポート </a:t>
            </a:r>
            <a:r>
              <a:rPr lang="en-US" altLang="ja-JP" dirty="0">
                <a:hlinkClick r:id="rId4"/>
              </a:rPr>
              <a:t>- </a:t>
            </a:r>
            <a:r>
              <a:rPr lang="en-US" dirty="0">
                <a:hlinkClick r:id="rId4"/>
              </a:rPr>
              <a:t>Translator - Azure Cognitive Services | Microsoft Docs</a:t>
            </a:r>
            <a:endParaRPr lang="en-JP" dirty="0"/>
          </a:p>
          <a:p>
            <a:r>
              <a:rPr lang="en-US" dirty="0"/>
              <a:t>https://</a:t>
            </a:r>
            <a:r>
              <a:rPr lang="en-US" dirty="0" err="1"/>
              <a:t>docs.microsoft.com</a:t>
            </a:r>
            <a:r>
              <a:rPr lang="en-US" dirty="0"/>
              <a:t>/ja-</a:t>
            </a:r>
            <a:r>
              <a:rPr lang="en-US" dirty="0" err="1"/>
              <a:t>jp</a:t>
            </a:r>
            <a:r>
              <a:rPr lang="en-US" dirty="0"/>
              <a:t>/azure/cognitive-services/translator/language-support</a:t>
            </a:r>
            <a:endParaRPr lang="en-JP" dirty="0"/>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50</a:t>
            </a:fld>
            <a:endParaRPr lang="en-US"/>
          </a:p>
        </p:txBody>
      </p:sp>
    </p:spTree>
    <p:extLst>
      <p:ext uri="{BB962C8B-B14F-4D97-AF65-F5344CB8AC3E}">
        <p14:creationId xmlns:p14="http://schemas.microsoft.com/office/powerpoint/2010/main" val="3834625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SynapseML/CognitiveServices - Overview.ipynb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a:t>
            </a:r>
            <a:r>
              <a:rPr lang="en-US" dirty="0" err="1"/>
              <a:t>cognitive_services</a:t>
            </a:r>
            <a:r>
              <a:rPr lang="en-US" dirty="0"/>
              <a:t>/CognitiveServices%20-%20Overview.ipynb</a:t>
            </a:r>
          </a:p>
          <a:p>
            <a:endParaRPr lang="en-JP" dirty="0"/>
          </a:p>
          <a:p>
            <a:r>
              <a:rPr lang="ja-JP" altLang="en-US">
                <a:hlinkClick r:id="rId4"/>
              </a:rPr>
              <a:t>言語のサポート </a:t>
            </a:r>
            <a:r>
              <a:rPr lang="en-US" altLang="ja-JP" dirty="0">
                <a:hlinkClick r:id="rId4"/>
              </a:rPr>
              <a:t>- </a:t>
            </a:r>
            <a:r>
              <a:rPr lang="en-US" dirty="0">
                <a:hlinkClick r:id="rId4"/>
              </a:rPr>
              <a:t>Translator - Azure Cognitive Services | Microsoft Docs</a:t>
            </a:r>
            <a:endParaRPr lang="en-JP" dirty="0"/>
          </a:p>
          <a:p>
            <a:r>
              <a:rPr lang="en-US" dirty="0"/>
              <a:t>https://</a:t>
            </a:r>
            <a:r>
              <a:rPr lang="en-US" dirty="0" err="1"/>
              <a:t>docs.microsoft.com</a:t>
            </a:r>
            <a:r>
              <a:rPr lang="en-US" dirty="0"/>
              <a:t>/ja-</a:t>
            </a:r>
            <a:r>
              <a:rPr lang="en-US" dirty="0" err="1"/>
              <a:t>jp</a:t>
            </a:r>
            <a:r>
              <a:rPr lang="en-US" dirty="0"/>
              <a:t>/azure/cognitive-services/translator/language-support</a:t>
            </a:r>
            <a:endParaRPr lang="en-JP" dirty="0"/>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51</a:t>
            </a:fld>
            <a:endParaRPr lang="en-US"/>
          </a:p>
        </p:txBody>
      </p:sp>
    </p:spTree>
    <p:extLst>
      <p:ext uri="{BB962C8B-B14F-4D97-AF65-F5344CB8AC3E}">
        <p14:creationId xmlns:p14="http://schemas.microsoft.com/office/powerpoint/2010/main" val="424572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SynapseML/GeospatialServices - Overview.ipynb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a:t>
            </a:r>
            <a:r>
              <a:rPr lang="en-US" dirty="0" err="1"/>
              <a:t>geospatial_services</a:t>
            </a:r>
            <a:r>
              <a:rPr lang="en-US" dirty="0"/>
              <a:t>/GeospatialServices%20-%20Overview.ipynb</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52</a:t>
            </a:fld>
            <a:endParaRPr lang="en-US"/>
          </a:p>
        </p:txBody>
      </p:sp>
    </p:spTree>
    <p:extLst>
      <p:ext uri="{BB962C8B-B14F-4D97-AF65-F5344CB8AC3E}">
        <p14:creationId xmlns:p14="http://schemas.microsoft.com/office/powerpoint/2010/main" val="220488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SynapseML/GeospatialServices - Overview.ipynb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a:t>
            </a:r>
            <a:r>
              <a:rPr lang="en-US" dirty="0" err="1"/>
              <a:t>geospatial_services</a:t>
            </a:r>
            <a:r>
              <a:rPr lang="en-US" dirty="0"/>
              <a:t>/GeospatialServices%20-%20Overview.ipynb</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53</a:t>
            </a:fld>
            <a:endParaRPr lang="en-US"/>
          </a:p>
        </p:txBody>
      </p:sp>
    </p:spTree>
    <p:extLst>
      <p:ext uri="{BB962C8B-B14F-4D97-AF65-F5344CB8AC3E}">
        <p14:creationId xmlns:p14="http://schemas.microsoft.com/office/powerpoint/2010/main" val="3281729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SynapseML/ONNX - Inference on Spark.ipynb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a:t>
            </a:r>
            <a:r>
              <a:rPr lang="en-US" dirty="0" err="1"/>
              <a:t>onnx</a:t>
            </a:r>
            <a:r>
              <a:rPr lang="en-US" dirty="0"/>
              <a:t>/ONNX%20-%20Inference%20on%20Spark.ipynb</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54</a:t>
            </a:fld>
            <a:endParaRPr lang="en-US"/>
          </a:p>
        </p:txBody>
      </p:sp>
    </p:spTree>
    <p:extLst>
      <p:ext uri="{BB962C8B-B14F-4D97-AF65-F5344CB8AC3E}">
        <p14:creationId xmlns:p14="http://schemas.microsoft.com/office/powerpoint/2010/main" val="2455984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SynapseML/TextAnalytics - Amazon Book Reviews with Word2Vec.ipynb at master · microsoft/SynapseML (github.com)</a:t>
            </a:r>
            <a:endParaRPr lang="en-US" dirty="0"/>
          </a:p>
          <a:p>
            <a:r>
              <a:rPr lang="en-US" dirty="0"/>
              <a:t>https://</a:t>
            </a:r>
            <a:r>
              <a:rPr lang="en-US" dirty="0" err="1"/>
              <a:t>github.com</a:t>
            </a:r>
            <a:r>
              <a:rPr lang="en-US" dirty="0"/>
              <a:t>/</a:t>
            </a:r>
            <a:r>
              <a:rPr lang="en-US" dirty="0" err="1"/>
              <a:t>microsoft</a:t>
            </a:r>
            <a:r>
              <a:rPr lang="en-US" dirty="0"/>
              <a:t>/</a:t>
            </a:r>
            <a:r>
              <a:rPr lang="en-US" dirty="0" err="1"/>
              <a:t>SynapseML</a:t>
            </a:r>
            <a:r>
              <a:rPr lang="en-US" dirty="0"/>
              <a:t>/blob/master/notebooks/features/other/TextAnalytics%20-%20Amazon%20Book%20Reviews%20with%20Word2Vec.ipynb</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55</a:t>
            </a:fld>
            <a:endParaRPr lang="en-US"/>
          </a:p>
        </p:txBody>
      </p:sp>
    </p:spTree>
    <p:extLst>
      <p:ext uri="{BB962C8B-B14F-4D97-AF65-F5344CB8AC3E}">
        <p14:creationId xmlns:p14="http://schemas.microsoft.com/office/powerpoint/2010/main" val="385727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56</a:t>
            </a:fld>
            <a:endParaRPr lang="en-US"/>
          </a:p>
        </p:txBody>
      </p:sp>
    </p:spTree>
    <p:extLst>
      <p:ext uri="{BB962C8B-B14F-4D97-AF65-F5344CB8AC3E}">
        <p14:creationId xmlns:p14="http://schemas.microsoft.com/office/powerpoint/2010/main" val="3249824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3FFF83-82AC-8949-8227-63C912AF7E5A}" type="slidenum">
              <a:rPr lang="en-US" smtClean="0"/>
              <a:t>58</a:t>
            </a:fld>
            <a:endParaRPr lang="en-US"/>
          </a:p>
        </p:txBody>
      </p:sp>
    </p:spTree>
    <p:extLst>
      <p:ext uri="{BB962C8B-B14F-4D97-AF65-F5344CB8AC3E}">
        <p14:creationId xmlns:p14="http://schemas.microsoft.com/office/powerpoint/2010/main" val="2657958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59</a:t>
            </a:fld>
            <a:endParaRPr lang="en-US"/>
          </a:p>
        </p:txBody>
      </p:sp>
    </p:spTree>
    <p:extLst>
      <p:ext uri="{BB962C8B-B14F-4D97-AF65-F5344CB8AC3E}">
        <p14:creationId xmlns:p14="http://schemas.microsoft.com/office/powerpoint/2010/main" val="55427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3</a:t>
            </a:fld>
            <a:endParaRPr lang="en-US"/>
          </a:p>
        </p:txBody>
      </p:sp>
    </p:spTree>
    <p:extLst>
      <p:ext uri="{BB962C8B-B14F-4D97-AF65-F5344CB8AC3E}">
        <p14:creationId xmlns:p14="http://schemas.microsoft.com/office/powerpoint/2010/main" val="255965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15</a:t>
            </a:fld>
            <a:endParaRPr lang="en-US"/>
          </a:p>
        </p:txBody>
      </p:sp>
    </p:spTree>
    <p:extLst>
      <p:ext uri="{BB962C8B-B14F-4D97-AF65-F5344CB8AC3E}">
        <p14:creationId xmlns:p14="http://schemas.microsoft.com/office/powerpoint/2010/main" val="176282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Copyright © Keisuke Takahashi All rights reserved.</a:t>
            </a:r>
          </a:p>
        </p:txBody>
      </p:sp>
      <p:sp>
        <p:nvSpPr>
          <p:cNvPr id="4" name="Slide Number Placeholder 3"/>
          <p:cNvSpPr>
            <a:spLocks noGrp="1"/>
          </p:cNvSpPr>
          <p:nvPr>
            <p:ph type="sldNum" sz="quarter" idx="5"/>
          </p:nvPr>
        </p:nvSpPr>
        <p:spPr/>
        <p:txBody>
          <a:bodyPr/>
          <a:lstStyle/>
          <a:p>
            <a:fld id="{7A3FFF83-82AC-8949-8227-63C912AF7E5A}" type="slidenum">
              <a:rPr lang="en-US" smtClean="0"/>
              <a:t>19</a:t>
            </a:fld>
            <a:endParaRPr lang="en-US"/>
          </a:p>
        </p:txBody>
      </p:sp>
    </p:spTree>
    <p:extLst>
      <p:ext uri="{BB962C8B-B14F-4D97-AF65-F5344CB8AC3E}">
        <p14:creationId xmlns:p14="http://schemas.microsoft.com/office/powerpoint/2010/main" val="4143801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Copyright © Keisuke Takahashi All rights reserved.</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20</a:t>
            </a:fld>
            <a:endParaRPr lang="en-US"/>
          </a:p>
        </p:txBody>
      </p:sp>
    </p:spTree>
    <p:extLst>
      <p:ext uri="{BB962C8B-B14F-4D97-AF65-F5344CB8AC3E}">
        <p14:creationId xmlns:p14="http://schemas.microsoft.com/office/powerpoint/2010/main" val="429058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Copyright © Keisuke Takahashi All rights reserved.</a:t>
            </a:r>
          </a:p>
          <a:p>
            <a:endParaRPr lang="en-JP" dirty="0"/>
          </a:p>
        </p:txBody>
      </p:sp>
      <p:sp>
        <p:nvSpPr>
          <p:cNvPr id="4" name="Slide Number Placeholder 3"/>
          <p:cNvSpPr>
            <a:spLocks noGrp="1"/>
          </p:cNvSpPr>
          <p:nvPr>
            <p:ph type="sldNum" sz="quarter" idx="5"/>
          </p:nvPr>
        </p:nvSpPr>
        <p:spPr/>
        <p:txBody>
          <a:bodyPr/>
          <a:lstStyle/>
          <a:p>
            <a:fld id="{7A3FFF83-82AC-8949-8227-63C912AF7E5A}" type="slidenum">
              <a:rPr lang="en-US" smtClean="0"/>
              <a:t>21</a:t>
            </a:fld>
            <a:endParaRPr lang="en-US"/>
          </a:p>
        </p:txBody>
      </p:sp>
    </p:spTree>
    <p:extLst>
      <p:ext uri="{BB962C8B-B14F-4D97-AF65-F5344CB8AC3E}">
        <p14:creationId xmlns:p14="http://schemas.microsoft.com/office/powerpoint/2010/main" val="51927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hlinkClick r:id="rId3"/>
              </a:rPr>
              <a:t>新たに登場した </a:t>
            </a:r>
            <a:r>
              <a:rPr lang="en-US" altLang="ja-JP" dirty="0">
                <a:hlinkClick r:id="rId3"/>
              </a:rPr>
              <a:t>Azure Cognitive Service for Language </a:t>
            </a:r>
            <a:r>
              <a:rPr lang="ja-JP" altLang="en-US" dirty="0">
                <a:hlinkClick r:id="rId3"/>
              </a:rPr>
              <a:t>の概要まとめ </a:t>
            </a:r>
            <a:r>
              <a:rPr lang="en-US" altLang="ja-JP" dirty="0">
                <a:hlinkClick r:id="rId3"/>
              </a:rPr>
              <a:t>(2021</a:t>
            </a:r>
            <a:r>
              <a:rPr lang="ja-JP" altLang="en-US" dirty="0">
                <a:hlinkClick r:id="rId3"/>
              </a:rPr>
              <a:t>年</a:t>
            </a:r>
            <a:r>
              <a:rPr lang="en-US" altLang="ja-JP" dirty="0">
                <a:hlinkClick r:id="rId3"/>
              </a:rPr>
              <a:t>11</a:t>
            </a:r>
            <a:r>
              <a:rPr lang="ja-JP" altLang="en-US" dirty="0">
                <a:hlinkClick r:id="rId3"/>
              </a:rPr>
              <a:t>月編</a:t>
            </a:r>
            <a:r>
              <a:rPr lang="en-US" altLang="ja-JP" dirty="0">
                <a:hlinkClick r:id="rId3"/>
              </a:rPr>
              <a:t>) - BEACHSIDE BLOG</a:t>
            </a: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40975C-7418-4B1E-BB19-1B551459348E}"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69165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GPT-3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1750 </a:t>
            </a:r>
            <a:r>
              <a:rPr kumimoji="1" lang="ja-JP" altLang="en-US"/>
              <a:t>億個のパラメータ</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700</a:t>
            </a:r>
            <a:r>
              <a:rPr kumimoji="1" lang="ja-JP" altLang="en-US"/>
              <a:t> </a:t>
            </a:r>
            <a:r>
              <a:rPr kumimoji="1" lang="en-US" altLang="ja-JP"/>
              <a:t>GB</a:t>
            </a:r>
            <a:r>
              <a:rPr kumimoji="1" lang="ja-JP" altLang="en-US"/>
              <a:t> </a:t>
            </a:r>
            <a:r>
              <a:rPr kumimoji="1" lang="en-US" altLang="ja-JP"/>
              <a:t>GPU</a:t>
            </a:r>
            <a:r>
              <a:rPr kumimoji="1" lang="ja-JP" altLang="en-US"/>
              <a:t> メモリが必要 </a:t>
            </a:r>
            <a:r>
              <a:rPr kumimoji="1" lang="en-US" altLang="ja-JP">
                <a:sym typeface="Wingdings" panose="05000000000000000000" pitchFamily="2" charset="2"/>
              </a:rPr>
              <a:t> </a:t>
            </a:r>
            <a:r>
              <a:rPr kumimoji="1" lang="ja-JP" altLang="en-US">
                <a:sym typeface="Wingdings" panose="05000000000000000000" pitchFamily="2" charset="2"/>
              </a:rPr>
              <a:t>複数の仮想マシンを分散環境で構成する必要がある</a:t>
            </a:r>
            <a:r>
              <a:rPr kumimoji="1" lang="en-US" altLang="ja-JP"/>
              <a:t> </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65720C-E86B-3842-8DBC-F460EFF2EE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969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aka.ms/fall2018mlads" TargetMode="External"/><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30.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Master" Target="../slideMasters/slideMaster4.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 Id="rId4" Type="http://schemas.openxmlformats.org/officeDocument/2006/relationships/image" Target="../media/image36.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41.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30.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Master" Target="../slideMasters/slideMaster4.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4.xml"/><Relationship Id="rId6" Type="http://schemas.openxmlformats.org/officeDocument/2006/relationships/image" Target="../media/image41.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1D7A0C-2B1B-C24D-A949-DB0423B95458}" type="datetimeFigureOut">
              <a:rPr lang="en-US" smtClean="0"/>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1189152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1D7A0C-2B1B-C24D-A949-DB0423B95458}" type="datetimeFigureOut">
              <a:rPr lang="en-US" smtClean="0"/>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309015389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48298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53719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23435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3096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759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660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320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228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956020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1D7A0C-2B1B-C24D-A949-DB0423B95458}" type="datetimeFigureOut">
              <a:rPr lang="en-US" smtClean="0"/>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421574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Footer Placeholder 4">
            <a:extLst>
              <a:ext uri="{FF2B5EF4-FFF2-40B4-BE49-F238E27FC236}">
                <a16:creationId xmlns:a16="http://schemas.microsoft.com/office/drawing/2014/main" id="{80AFA7E9-1F0F-4734-BFA7-9CAFD8D532E2}"/>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defPPr>
              <a:defRPr lang="en-US"/>
            </a:defPPr>
            <a:lvl1pPr marL="0" algn="ctr" defTabSz="914367" rtl="0" eaLnBrk="1" latinLnBrk="0" hangingPunct="1">
              <a:defRPr lang="en-US" sz="1000" kern="1200" smtClean="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MICROSOFT CONFIDENTIAL</a:t>
            </a:r>
          </a:p>
        </p:txBody>
      </p:sp>
    </p:spTree>
    <p:extLst>
      <p:ext uri="{BB962C8B-B14F-4D97-AF65-F5344CB8AC3E}">
        <p14:creationId xmlns:p14="http://schemas.microsoft.com/office/powerpoint/2010/main" val="1133997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928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183520F-471F-4F5D-B46A-9BAC484167C6}"/>
              </a:ext>
            </a:extLst>
          </p:cNvPr>
          <p:cNvSpPr/>
          <p:nvPr userDrawn="1"/>
        </p:nvSpPr>
        <p:spPr bwMode="auto">
          <a:xfrm>
            <a:off x="5313218" y="6456218"/>
            <a:ext cx="1808018" cy="332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7243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bg bwMode="auto">
      <p:bgPr>
        <a:solidFill>
          <a:schemeClr val="accent1"/>
        </a:solidFill>
        <a:effectLst/>
      </p:bgPr>
    </p:bg>
    <p:spTree>
      <p:nvGrpSpPr>
        <p:cNvPr id="1" name=""/>
        <p:cNvGrpSpPr/>
        <p:nvPr/>
      </p:nvGrpSpPr>
      <p:grpSpPr>
        <a:xfrm>
          <a:off x="0" y="0"/>
          <a:ext cx="0" cy="0"/>
          <a:chOff x="0" y="0"/>
          <a:chExt cx="0" cy="0"/>
        </a:xfrm>
      </p:grpSpPr>
      <p:pic>
        <p:nvPicPr>
          <p:cNvPr id="7" name="Picture 6" descr="An image of neuronetwor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65" y="0"/>
            <a:ext cx="12190271" cy="6858000"/>
          </a:xfrm>
          <a:prstGeom prst="rect">
            <a:avLst/>
          </a:prstGeom>
        </p:spPr>
      </p:pic>
      <p:sp>
        <p:nvSpPr>
          <p:cNvPr id="8" name="TextBox 7"/>
          <p:cNvSpPr txBox="1"/>
          <p:nvPr userDrawn="1"/>
        </p:nvSpPr>
        <p:spPr bwMode="white">
          <a:xfrm>
            <a:off x="423333" y="2674773"/>
            <a:ext cx="7913674" cy="1508453"/>
          </a:xfrm>
          <a:prstGeom prst="rect">
            <a:avLst/>
          </a:prstGeom>
          <a:noFill/>
        </p:spPr>
        <p:txBody>
          <a:bodyPr wrap="square" lIns="134464" tIns="143428" rIns="134464" bIns="143428" rtlCol="0" anchor="ctr">
            <a:spAutoFit/>
          </a:bodyPr>
          <a:lstStyle/>
          <a:p>
            <a:pPr>
              <a:lnSpc>
                <a:spcPct val="90000"/>
              </a:lnSpc>
              <a:spcAft>
                <a:spcPts val="588"/>
              </a:spcAft>
            </a:pPr>
            <a:r>
              <a:rPr lang="en-US" sz="4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44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44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44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and </a:t>
            </a:r>
            <a:r>
              <a:rPr lang="en-US" sz="4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pic>
        <p:nvPicPr>
          <p:cNvPr id="10" name="MS logo white - EMF" descr="Microsoft logo white text version">
            <a:extLst>
              <a:ext uri="{FF2B5EF4-FFF2-40B4-BE49-F238E27FC236}">
                <a16:creationId xmlns:a16="http://schemas.microsoft.com/office/drawing/2014/main" id="{A1E802C5-F995-4758-BDEF-6665E09AE20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17" name="Group 16">
            <a:extLst>
              <a:ext uri="{FF2B5EF4-FFF2-40B4-BE49-F238E27FC236}">
                <a16:creationId xmlns:a16="http://schemas.microsoft.com/office/drawing/2014/main" id="{0E754D0E-2F0C-497A-9A27-BFDBE035D3FE}"/>
              </a:ext>
            </a:extLst>
          </p:cNvPr>
          <p:cNvGrpSpPr/>
          <p:nvPr userDrawn="1"/>
        </p:nvGrpSpPr>
        <p:grpSpPr>
          <a:xfrm>
            <a:off x="7990972" y="2572073"/>
            <a:ext cx="3662864" cy="1713852"/>
            <a:chOff x="8377689" y="3035497"/>
            <a:chExt cx="3662864" cy="1713852"/>
          </a:xfrm>
        </p:grpSpPr>
        <p:cxnSp>
          <p:nvCxnSpPr>
            <p:cNvPr id="18" name="Straight Connector 17">
              <a:extLst>
                <a:ext uri="{FF2B5EF4-FFF2-40B4-BE49-F238E27FC236}">
                  <a16:creationId xmlns:a16="http://schemas.microsoft.com/office/drawing/2014/main" id="{1E354233-98E9-4113-A218-FAF747D633F8}"/>
                </a:ext>
              </a:extLst>
            </p:cNvPr>
            <p:cNvCxnSpPr>
              <a:cxnSpLocks/>
            </p:cNvCxnSpPr>
            <p:nvPr userDrawn="1"/>
          </p:nvCxnSpPr>
          <p:spPr>
            <a:xfrm>
              <a:off x="11056950" y="3035497"/>
              <a:ext cx="0" cy="1680460"/>
            </a:xfrm>
            <a:prstGeom prst="line">
              <a:avLst/>
            </a:prstGeom>
            <a:noFill/>
            <a:ln w="25400" cap="flat" cmpd="sng" algn="ctr">
              <a:solidFill>
                <a:srgbClr val="FFFFFF"/>
              </a:solidFill>
              <a:prstDash val="solid"/>
              <a:headEnd type="none"/>
              <a:tailEnd type="none"/>
            </a:ln>
            <a:effectLst/>
          </p:spPr>
        </p:cxnSp>
        <p:cxnSp>
          <p:nvCxnSpPr>
            <p:cNvPr id="19" name="Straight Connector 18">
              <a:extLst>
                <a:ext uri="{FF2B5EF4-FFF2-40B4-BE49-F238E27FC236}">
                  <a16:creationId xmlns:a16="http://schemas.microsoft.com/office/drawing/2014/main" id="{575B65F6-BFDE-40DE-8686-A77A38A57841}"/>
                </a:ext>
              </a:extLst>
            </p:cNvPr>
            <p:cNvCxnSpPr>
              <a:cxnSpLocks/>
            </p:cNvCxnSpPr>
            <p:nvPr userDrawn="1"/>
          </p:nvCxnSpPr>
          <p:spPr>
            <a:xfrm>
              <a:off x="11056950" y="3875727"/>
              <a:ext cx="914400" cy="0"/>
            </a:xfrm>
            <a:prstGeom prst="line">
              <a:avLst/>
            </a:prstGeom>
            <a:noFill/>
            <a:ln w="25400" cap="flat" cmpd="sng" algn="ctr">
              <a:solidFill>
                <a:srgbClr val="FFFFFF"/>
              </a:solidFill>
              <a:prstDash val="solid"/>
              <a:headEnd type="none"/>
              <a:tailEnd type="none"/>
            </a:ln>
            <a:effectLst/>
          </p:spPr>
        </p:cxnSp>
        <p:sp>
          <p:nvSpPr>
            <p:cNvPr id="25" name="TextBox 24">
              <a:extLst>
                <a:ext uri="{FF2B5EF4-FFF2-40B4-BE49-F238E27FC236}">
                  <a16:creationId xmlns:a16="http://schemas.microsoft.com/office/drawing/2014/main" id="{B3701858-4A85-47DC-8EBA-D8E90AA283F2}"/>
                </a:ext>
              </a:extLst>
            </p:cNvPr>
            <p:cNvSpPr txBox="1"/>
            <p:nvPr userDrawn="1"/>
          </p:nvSpPr>
          <p:spPr>
            <a:xfrm>
              <a:off x="8377689" y="3385436"/>
              <a:ext cx="2679260" cy="960263"/>
            </a:xfrm>
            <a:prstGeom prst="rect">
              <a:avLst/>
            </a:prstGeom>
            <a:noFill/>
          </p:spPr>
          <p:txBody>
            <a:bodyPr wrap="none" lIns="182880" tIns="146304" rIns="182880" bIns="146304" rtlCol="0" anchor="ctr">
              <a:spAutoFit/>
            </a:bodyPr>
            <a:lstStyle/>
            <a:p>
              <a:pPr marL="0" marR="0" lvl="0" indent="0" algn="r" defTabSz="932742"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November 12–14</a:t>
              </a:r>
            </a:p>
            <a:p>
              <a:pPr marL="0" marR="0" lvl="0" indent="0" algn="r" defTabSz="932742"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Redmond</a:t>
              </a:r>
            </a:p>
          </p:txBody>
        </p:sp>
        <p:sp>
          <p:nvSpPr>
            <p:cNvPr id="26" name="TextBox 25">
              <a:extLst>
                <a:ext uri="{FF2B5EF4-FFF2-40B4-BE49-F238E27FC236}">
                  <a16:creationId xmlns:a16="http://schemas.microsoft.com/office/drawing/2014/main" id="{11C5BD14-30C1-4C22-9F88-16A0629099D4}"/>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marL="0" marR="0" lvl="0" indent="0" defTabSz="932742" eaLnBrk="1" fontAlgn="auto" latinLnBrk="0" hangingPunct="1">
                <a:lnSpc>
                  <a:spcPct val="15000"/>
                </a:lnSpc>
                <a:spcBef>
                  <a:spcPts val="0"/>
                </a:spcBef>
                <a:spcAft>
                  <a:spcPts val="600"/>
                </a:spcAft>
                <a:buClrTx/>
                <a:buSzTx/>
                <a:buFontTx/>
                <a:buNone/>
                <a:tabLst/>
                <a:defRPr/>
              </a:pPr>
              <a:r>
                <a:rPr kumimoji="0" lang="en-US" sz="6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20</a:t>
              </a:r>
            </a:p>
          </p:txBody>
        </p:sp>
        <p:sp>
          <p:nvSpPr>
            <p:cNvPr id="27" name="TextBox 26">
              <a:extLst>
                <a:ext uri="{FF2B5EF4-FFF2-40B4-BE49-F238E27FC236}">
                  <a16:creationId xmlns:a16="http://schemas.microsoft.com/office/drawing/2014/main" id="{1E5FE256-76B5-4E87-ADD8-E59DA6AFB5D8}"/>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marL="0" marR="0" lvl="0" indent="0" defTabSz="932742" eaLnBrk="1" fontAlgn="auto" latinLnBrk="0" hangingPunct="1">
                <a:lnSpc>
                  <a:spcPct val="15000"/>
                </a:lnSpc>
                <a:spcBef>
                  <a:spcPts val="0"/>
                </a:spcBef>
                <a:spcAft>
                  <a:spcPts val="600"/>
                </a:spcAft>
                <a:buClrTx/>
                <a:buSzTx/>
                <a:buFontTx/>
                <a:buNone/>
                <a:tabLst/>
                <a:defRPr/>
              </a:pPr>
              <a:r>
                <a:rPr kumimoji="0" lang="en-US" sz="6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18</a:t>
              </a:r>
            </a:p>
          </p:txBody>
        </p:sp>
      </p:grpSp>
    </p:spTree>
    <p:extLst>
      <p:ext uri="{BB962C8B-B14F-4D97-AF65-F5344CB8AC3E}">
        <p14:creationId xmlns:p14="http://schemas.microsoft.com/office/powerpoint/2010/main" val="618671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78237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5997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5031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434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1D7A0C-2B1B-C24D-A949-DB0423B95458}" type="datetimeFigureOut">
              <a:rPr lang="en-US" smtClean="0"/>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742207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576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508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5170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9169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4337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89981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9929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14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80971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arePoint Slide">
    <p:bg>
      <p:bgRef idx="1001">
        <a:schemeClr val="bg2"/>
      </p:bgRef>
    </p:bg>
    <p:spTree>
      <p:nvGrpSpPr>
        <p:cNvPr id="1" name=""/>
        <p:cNvGrpSpPr/>
        <p:nvPr/>
      </p:nvGrpSpPr>
      <p:grpSpPr>
        <a:xfrm>
          <a:off x="0" y="0"/>
          <a:ext cx="0" cy="0"/>
          <a:chOff x="0" y="0"/>
          <a:chExt cx="0" cy="0"/>
        </a:xfrm>
      </p:grpSpPr>
      <p:pic>
        <p:nvPicPr>
          <p:cNvPr id="5" name="Picture 4" descr="An image of neuronetwork.">
            <a:extLst>
              <a:ext uri="{FF2B5EF4-FFF2-40B4-BE49-F238E27FC236}">
                <a16:creationId xmlns:a16="http://schemas.microsoft.com/office/drawing/2014/main" id="{B3F963A3-2F4D-4783-B405-E83DA04286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65" y="0"/>
            <a:ext cx="12190271" cy="6858000"/>
          </a:xfrm>
          <a:prstGeom prst="rect">
            <a:avLst/>
          </a:prstGeom>
        </p:spPr>
      </p:pic>
      <p:sp>
        <p:nvSpPr>
          <p:cNvPr id="3" name="TextBox 2">
            <a:extLst>
              <a:ext uri="{FF2B5EF4-FFF2-40B4-BE49-F238E27FC236}">
                <a16:creationId xmlns:a16="http://schemas.microsoft.com/office/drawing/2014/main" id="{441694BA-0F99-4A36-8E05-3F73A3A21D42}"/>
              </a:ext>
            </a:extLst>
          </p:cNvPr>
          <p:cNvSpPr txBox="1"/>
          <p:nvPr userDrawn="1"/>
        </p:nvSpPr>
        <p:spPr>
          <a:xfrm>
            <a:off x="584199" y="2044006"/>
            <a:ext cx="9142413" cy="2769989"/>
          </a:xfrm>
          <a:prstGeom prst="rect">
            <a:avLst/>
          </a:prstGeom>
          <a:noFill/>
        </p:spPr>
        <p:txBody>
          <a:bodyPr wrap="square" lIns="0" tIns="0" rIns="0" bIns="0" rtlCol="0">
            <a:spAutoFit/>
          </a:bodyPr>
          <a:lstStyle/>
          <a:p>
            <a:pPr algn="l"/>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Thank you for attending MLADS and continuing to build our strong community</a:t>
            </a:r>
            <a:b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b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If you’re interested in accessing a recorded </a:t>
            </a:r>
            <a:b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version of content from the conference, </a:t>
            </a:r>
            <a:b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it can be found here: </a:t>
            </a:r>
            <a:r>
              <a:rPr lang="en-US" sz="2400" b="0" i="0" kern="1200" dirty="0">
                <a:solidFill>
                  <a:schemeClr val="tx1"/>
                </a:solidFill>
                <a:effectLst/>
                <a:latin typeface="+mn-lt"/>
                <a:ea typeface="+mn-ea"/>
                <a:cs typeface="+mn-cs"/>
                <a:hlinkClick r:id="rId3"/>
              </a:rPr>
              <a:t>http://aka.ms/fall2018mlads</a:t>
            </a:r>
            <a:endParaRPr lang="en-US" sz="3200" b="0" dirty="0">
              <a:gradFill>
                <a:gsLst>
                  <a:gs pos="2917">
                    <a:schemeClr val="tx1"/>
                  </a:gs>
                  <a:gs pos="30000">
                    <a:schemeClr val="tx1"/>
                  </a:gs>
                </a:gsLst>
                <a:lin ang="5400000" scaled="0"/>
              </a:gradFill>
              <a:latin typeface="+mn-lt"/>
            </a:endParaRPr>
          </a:p>
        </p:txBody>
      </p:sp>
      <p:pic>
        <p:nvPicPr>
          <p:cNvPr id="4" name="MS logo white - EMF" descr="Microsoft logo white text version">
            <a:extLst>
              <a:ext uri="{FF2B5EF4-FFF2-40B4-BE49-F238E27FC236}">
                <a16:creationId xmlns:a16="http://schemas.microsoft.com/office/drawing/2014/main" id="{1C51E223-E511-45C6-B90B-21F97617A55A}"/>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cxnSp>
        <p:nvCxnSpPr>
          <p:cNvPr id="7" name="Straight Connector 6">
            <a:extLst>
              <a:ext uri="{FF2B5EF4-FFF2-40B4-BE49-F238E27FC236}">
                <a16:creationId xmlns:a16="http://schemas.microsoft.com/office/drawing/2014/main" id="{E16D9DF8-5D28-4C40-8964-9A3444E35BDF}"/>
              </a:ext>
            </a:extLst>
          </p:cNvPr>
          <p:cNvCxnSpPr>
            <a:cxnSpLocks/>
          </p:cNvCxnSpPr>
          <p:nvPr userDrawn="1"/>
        </p:nvCxnSpPr>
        <p:spPr>
          <a:xfrm flipV="1">
            <a:off x="584199" y="3429000"/>
            <a:ext cx="2286000" cy="1"/>
          </a:xfrm>
          <a:prstGeom prst="line">
            <a:avLst/>
          </a:prstGeom>
          <a:noFill/>
          <a:ln w="25400" cap="flat" cmpd="sng" algn="ctr">
            <a:solidFill>
              <a:srgbClr val="FFFFFF"/>
            </a:solidFill>
            <a:prstDash val="solid"/>
            <a:headEnd type="none"/>
            <a:tailEnd type="none"/>
          </a:ln>
          <a:effectLst/>
        </p:spPr>
      </p:cxnSp>
    </p:spTree>
    <p:extLst>
      <p:ext uri="{BB962C8B-B14F-4D97-AF65-F5344CB8AC3E}">
        <p14:creationId xmlns:p14="http://schemas.microsoft.com/office/powerpoint/2010/main" val="4252238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1D7A0C-2B1B-C24D-A949-DB0423B95458}" type="datetimeFigureOut">
              <a:rPr lang="en-US" smtClean="0"/>
              <a:t>2/22/22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10977702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538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3003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30518142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dirty="0"/>
              <a:t>マスター タイトルの書式設定</a:t>
            </a:r>
            <a:endParaRPr lang="en-US" dirty="0"/>
          </a:p>
        </p:txBody>
      </p:sp>
      <p:sp>
        <p:nvSpPr>
          <p:cNvPr id="6" name="Text Placeholder 5"/>
          <p:cNvSpPr>
            <a:spLocks noGrp="1"/>
          </p:cNvSpPr>
          <p:nvPr>
            <p:ph type="body" sz="quarter" idx="10"/>
          </p:nvPr>
        </p:nvSpPr>
        <p:spPr>
          <a:xfrm>
            <a:off x="269239" y="1189177"/>
            <a:ext cx="11653523" cy="2450030"/>
          </a:xfrm>
        </p:spPr>
        <p:txBody>
          <a:bodyPr/>
          <a:lstStyle>
            <a:lvl1pPr marL="0" indent="0">
              <a:buNone/>
              <a:defRPr sz="3921">
                <a:gradFill>
                  <a:gsLst>
                    <a:gs pos="1250">
                      <a:schemeClr val="tx2"/>
                    </a:gs>
                    <a:gs pos="99000">
                      <a:schemeClr val="tx2"/>
                    </a:gs>
                  </a:gsLst>
                  <a:lin ang="5400000" scaled="0"/>
                </a:gradFill>
                <a:latin typeface="+mn-lt"/>
                <a:ea typeface="+mn-ea"/>
              </a:defRPr>
            </a:lvl1pPr>
            <a:lvl2pPr marL="0" indent="0">
              <a:buFontTx/>
              <a:buNone/>
              <a:defRPr sz="3529">
                <a:latin typeface="+mn-lt"/>
                <a:ea typeface="+mn-ea"/>
              </a:defRPr>
            </a:lvl2pPr>
            <a:lvl3pPr marL="224097" indent="0">
              <a:buNone/>
              <a:defRPr>
                <a:latin typeface="+mn-lt"/>
                <a:ea typeface="+mn-ea"/>
              </a:defRPr>
            </a:lvl3pPr>
            <a:lvl4pPr marL="448193" indent="0">
              <a:buNone/>
              <a:defRPr>
                <a:latin typeface="+mn-lt"/>
                <a:ea typeface="+mn-ea"/>
              </a:defRPr>
            </a:lvl4pPr>
            <a:lvl5pPr marL="672290" indent="0">
              <a:buNone/>
              <a:defRPr sz="2745">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301541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36870104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33BC7D4C-AFF9-8544-BED1-953245698F3F}"/>
              </a:ext>
            </a:extLst>
          </p:cNvPr>
          <p:cNvSpPr>
            <a:spLocks noGrp="1"/>
          </p:cNvSpPr>
          <p:nvPr>
            <p:ph type="title" hasCustomPrompt="1"/>
          </p:nvPr>
        </p:nvSpPr>
        <p:spPr>
          <a:xfrm>
            <a:off x="588262" y="3090445"/>
            <a:ext cx="5943600" cy="677108"/>
          </a:xfrm>
        </p:spPr>
        <p:txBody>
          <a:bodyPr wrap="square"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22" name="Text Placeholder 4">
            <a:extLst>
              <a:ext uri="{FF2B5EF4-FFF2-40B4-BE49-F238E27FC236}">
                <a16:creationId xmlns:a16="http://schemas.microsoft.com/office/drawing/2014/main" id="{3A8CEE4E-0DC2-0541-B79F-CA64A1CFBE60}"/>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149118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10000"/>
            <a:lumOff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21E753-6878-E141-ADE0-D7D6114C0EC8}"/>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6725920" y="844546"/>
            <a:ext cx="5222240" cy="4102107"/>
          </a:xfrm>
          <a:prstGeom prst="rect">
            <a:avLst/>
          </a:prstGeom>
        </p:spPr>
      </p:pic>
      <p:sp>
        <p:nvSpPr>
          <p:cNvPr id="7" name="Title 1">
            <a:extLst>
              <a:ext uri="{FF2B5EF4-FFF2-40B4-BE49-F238E27FC236}">
                <a16:creationId xmlns:a16="http://schemas.microsoft.com/office/drawing/2014/main" id="{BEB8C3E3-DC35-E643-AD05-B748036A6E43}"/>
              </a:ext>
            </a:extLst>
          </p:cNvPr>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726A2E76-7634-604A-9A63-E0E6F7EBB401}"/>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4B94655B-B4FD-A049-9819-1E1B87C84A83}"/>
              </a:ext>
            </a:extLst>
          </p:cNvPr>
          <p:cNvGrpSpPr>
            <a:grpSpLocks noChangeAspect="1"/>
          </p:cNvGrpSpPr>
          <p:nvPr userDrawn="1"/>
        </p:nvGrpSpPr>
        <p:grpSpPr>
          <a:xfrm>
            <a:off x="457200" y="505992"/>
            <a:ext cx="1587446" cy="338554"/>
            <a:chOff x="4846638" y="3441700"/>
            <a:chExt cx="5910262" cy="1260475"/>
          </a:xfrm>
        </p:grpSpPr>
        <p:sp>
          <p:nvSpPr>
            <p:cNvPr id="11" name="Freeform 27">
              <a:extLst>
                <a:ext uri="{FF2B5EF4-FFF2-40B4-BE49-F238E27FC236}">
                  <a16:creationId xmlns:a16="http://schemas.microsoft.com/office/drawing/2014/main" id="{A785A590-F4BA-9D4E-813E-8CCA823C4A0E}"/>
                </a:ext>
              </a:extLst>
            </p:cNvPr>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8">
              <a:extLst>
                <a:ext uri="{FF2B5EF4-FFF2-40B4-BE49-F238E27FC236}">
                  <a16:creationId xmlns:a16="http://schemas.microsoft.com/office/drawing/2014/main" id="{4DAACCCC-2B42-D448-BECD-B272127648F4}"/>
                </a:ext>
              </a:extLst>
            </p:cNvPr>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29">
              <a:extLst>
                <a:ext uri="{FF2B5EF4-FFF2-40B4-BE49-F238E27FC236}">
                  <a16:creationId xmlns:a16="http://schemas.microsoft.com/office/drawing/2014/main" id="{D2B68E49-54B1-3E44-B1FE-58944E1CD071}"/>
                </a:ext>
              </a:extLst>
            </p:cNvPr>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30">
              <a:extLst>
                <a:ext uri="{FF2B5EF4-FFF2-40B4-BE49-F238E27FC236}">
                  <a16:creationId xmlns:a16="http://schemas.microsoft.com/office/drawing/2014/main" id="{44769B2F-50BD-7448-9DE8-649E70A91372}"/>
                </a:ext>
              </a:extLst>
            </p:cNvPr>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31">
              <a:extLst>
                <a:ext uri="{FF2B5EF4-FFF2-40B4-BE49-F238E27FC236}">
                  <a16:creationId xmlns:a16="http://schemas.microsoft.com/office/drawing/2014/main" id="{AEB49F1E-662D-334D-89A4-D287D1DF3767}"/>
                </a:ext>
              </a:extLst>
            </p:cNvPr>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0447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94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Slide">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56429"/>
            <a:ext cx="5943600" cy="677108"/>
          </a:xfrm>
        </p:spPr>
        <p:txBody>
          <a:bodyPr anchor="b" anchorCtr="0">
            <a:spAutoFit/>
          </a:bodyPr>
          <a:lstStyle>
            <a:lvl1pPr>
              <a:defRPr>
                <a:solidFill>
                  <a:schemeClr val="bg1"/>
                </a:solidFill>
                <a:latin typeface="Yu Gothic UI" panose="020B0500000000000000" pitchFamily="34" charset="-128"/>
                <a:ea typeface="Yu Gothic UI" panose="020B0500000000000000" pitchFamily="34" charset="-128"/>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bg1"/>
                </a:solidFill>
                <a:latin typeface="Yu Gothic UI" panose="020B0500000000000000" pitchFamily="34" charset="-128"/>
                <a:ea typeface="Yu Gothic UI" panose="020B0500000000000000" pitchFamily="34" charset="-128"/>
                <a:cs typeface="Segoe UI" panose="020B0502040204020203" pitchFamily="34" charset="0"/>
              </a:defRPr>
            </a:lvl1pPr>
          </a:lstStyle>
          <a:p>
            <a:pPr lvl="0"/>
            <a:r>
              <a:rPr lang="en-US"/>
              <a:t>Speaker name or subtitle</a:t>
            </a:r>
          </a:p>
        </p:txBody>
      </p:sp>
      <p:pic>
        <p:nvPicPr>
          <p:cNvPr id="35" name="図 2">
            <a:extLst>
              <a:ext uri="{FF2B5EF4-FFF2-40B4-BE49-F238E27FC236}">
                <a16:creationId xmlns:a16="http://schemas.microsoft.com/office/drawing/2014/main" id="{09A9B2AB-DBB9-B742-96D0-426E987933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3962" y="524726"/>
            <a:ext cx="5822997" cy="5739549"/>
          </a:xfrm>
          <a:prstGeom prst="rect">
            <a:avLst/>
          </a:prstGeom>
        </p:spPr>
      </p:pic>
      <p:pic>
        <p:nvPicPr>
          <p:cNvPr id="36" name="MS logo white - EMF">
            <a:extLst>
              <a:ext uri="{FF2B5EF4-FFF2-40B4-BE49-F238E27FC236}">
                <a16:creationId xmlns:a16="http://schemas.microsoft.com/office/drawing/2014/main" id="{61B5EF44-87D0-9343-946E-C630A87055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2041" y="6019093"/>
            <a:ext cx="1451843" cy="310896"/>
          </a:xfrm>
          <a:prstGeom prst="rect">
            <a:avLst/>
          </a:prstGeom>
        </p:spPr>
      </p:pic>
    </p:spTree>
    <p:extLst>
      <p:ext uri="{BB962C8B-B14F-4D97-AF65-F5344CB8AC3E}">
        <p14:creationId xmlns:p14="http://schemas.microsoft.com/office/powerpoint/2010/main" val="108838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6407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1D7A0C-2B1B-C24D-A949-DB0423B95458}" type="datetimeFigureOut">
              <a:rPr lang="en-US" smtClean="0"/>
              <a:t>2/22/22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31243184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Title Accent Color">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5CEF5F-7331-2A4D-87D5-5D43E50DE7E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2495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2pPr marL="457200" indent="-228600">
              <a:buFont typeface="Calibri" panose="020F0502020204030204" pitchFamily="34" charset="0"/>
              <a:buChar char="−"/>
              <a:defRPr/>
            </a:lvl2pPr>
            <a:lvl4pPr marL="842963" indent="-180975">
              <a:buFont typeface="Calibri" panose="020F050202020403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BEBF5BC1-404B-F14B-BEE0-7BE464D53435}"/>
              </a:ext>
            </a:extLst>
          </p:cNvPr>
          <p:cNvSpPr txBox="1"/>
          <p:nvPr userDrawn="1"/>
        </p:nvSpPr>
        <p:spPr>
          <a:xfrm>
            <a:off x="588263" y="4359965"/>
            <a:ext cx="5030659" cy="369332"/>
          </a:xfrm>
          <a:prstGeom prst="rect">
            <a:avLst/>
          </a:prstGeom>
          <a:noFill/>
        </p:spPr>
        <p:txBody>
          <a:bodyPr wrap="square" lIns="0" tIns="0" rIns="0" bIns="0" rtlCol="0" anchor="ctr">
            <a:spAutoFit/>
          </a:bodyPr>
          <a:lstStyle/>
          <a:p>
            <a:pPr algn="l"/>
            <a:endParaRPr lang="en-US" sz="2400" err="1">
              <a:gradFill>
                <a:gsLst>
                  <a:gs pos="2917">
                    <a:schemeClr val="tx1"/>
                  </a:gs>
                  <a:gs pos="30000">
                    <a:schemeClr val="tx1"/>
                  </a:gs>
                </a:gsLst>
                <a:lin ang="5400000" scaled="0"/>
              </a:gra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20444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Yu Gothic UI" panose="020B0500000000000000" pitchFamily="34" charset="-128"/>
                <a:ea typeface="Yu Gothic UI" panose="020B0500000000000000" pitchFamily="34" charset="-128"/>
                <a:cs typeface="Segoe UI Semilight" panose="020B0402040204020203" pitchFamily="34" charset="0"/>
              </a:defRPr>
            </a:lvl1pPr>
            <a:lvl2pPr marL="427038" indent="-171450">
              <a:buFont typeface="Wingdings" panose="05000000000000000000" pitchFamily="2" charset="2"/>
              <a:buChar char=""/>
              <a:defRPr sz="2000" b="0">
                <a:latin typeface="Yu Gothic UI" panose="020B0500000000000000" pitchFamily="34" charset="-128"/>
                <a:ea typeface="Yu Gothic UI" panose="020B0500000000000000" pitchFamily="34" charset="-128"/>
              </a:defRPr>
            </a:lvl2pPr>
            <a:lvl3pPr marL="639763" indent="-188913">
              <a:buFont typeface="Wingdings" panose="05000000000000000000" pitchFamily="2" charset="2"/>
              <a:buChar char=""/>
              <a:tabLst/>
              <a:defRPr sz="1600" b="0">
                <a:latin typeface="Yu Gothic UI" panose="020B0500000000000000" pitchFamily="34" charset="-128"/>
                <a:ea typeface="Yu Gothic UI" panose="020B0500000000000000" pitchFamily="34" charset="-128"/>
              </a:defRPr>
            </a:lvl3pPr>
            <a:lvl4pPr marL="828675" indent="-176213">
              <a:buFont typeface="Wingdings" panose="05000000000000000000" pitchFamily="2" charset="2"/>
              <a:buChar char=""/>
              <a:defRPr sz="1400" b="0">
                <a:latin typeface="Yu Gothic UI" panose="020B0500000000000000" pitchFamily="34" charset="-128"/>
                <a:ea typeface="Yu Gothic UI" panose="020B0500000000000000" pitchFamily="34" charset="-128"/>
              </a:defRPr>
            </a:lvl4pPr>
            <a:lvl5pPr marL="1023938" indent="-169863">
              <a:buFont typeface="Wingdings" panose="05000000000000000000" pitchFamily="2" charset="2"/>
              <a:buChar char=""/>
              <a:tabLst/>
              <a:defRPr sz="1400" b="0">
                <a:latin typeface="Yu Gothic UI" panose="020B0500000000000000" pitchFamily="34" charset="-128"/>
                <a:ea typeface="Yu Gothic UI" panose="020B0500000000000000"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975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5673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r>
              <a:rPr lang="en-US"/>
              <a:t>Section title</a:t>
            </a:r>
          </a:p>
        </p:txBody>
      </p:sp>
    </p:spTree>
    <p:extLst>
      <p:ext uri="{BB962C8B-B14F-4D97-AF65-F5344CB8AC3E}">
        <p14:creationId xmlns:p14="http://schemas.microsoft.com/office/powerpoint/2010/main" val="413806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97759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bg1"/>
                </a:solidFill>
              </a:defRPr>
            </a:lvl1pPr>
            <a:lvl2pPr marL="457200" indent="-228600">
              <a:buFont typeface="Calibri" panose="020F0502020204030204" pitchFamily="34" charset="0"/>
              <a:buChar char="−"/>
              <a:defRPr>
                <a:solidFill>
                  <a:schemeClr val="bg1"/>
                </a:solidFill>
              </a:defRPr>
            </a:lvl2pPr>
            <a:lvl3pPr>
              <a:defRPr>
                <a:solidFill>
                  <a:schemeClr val="bg1"/>
                </a:solidFill>
              </a:defRPr>
            </a:lvl3pPr>
            <a:lvl4pPr marL="842963" indent="-180975">
              <a:buFont typeface="Calibri" panose="020F0502020204030204" pitchFamily="34" charset="0"/>
              <a:buChar cha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BEBF5BC1-404B-F14B-BEE0-7BE464D53435}"/>
              </a:ext>
            </a:extLst>
          </p:cNvPr>
          <p:cNvSpPr txBox="1"/>
          <p:nvPr userDrawn="1"/>
        </p:nvSpPr>
        <p:spPr>
          <a:xfrm>
            <a:off x="588263" y="4359965"/>
            <a:ext cx="5030659" cy="369332"/>
          </a:xfrm>
          <a:prstGeom prst="rect">
            <a:avLst/>
          </a:prstGeom>
          <a:noFill/>
        </p:spPr>
        <p:txBody>
          <a:bodyPr wrap="square" lIns="0" tIns="0" rIns="0" bIns="0" rtlCol="0" anchor="ctr">
            <a:spAutoFit/>
          </a:bodyPr>
          <a:lstStyle/>
          <a:p>
            <a:pPr algn="l"/>
            <a:endParaRPr lang="en-US" sz="2400" err="1">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5611143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87189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0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5" y="3429000"/>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7776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04442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1D7A0C-2B1B-C24D-A949-DB0423B95458}" type="datetimeFigureOut">
              <a:rPr lang="en-US" smtClean="0"/>
              <a:t>2/22/22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982573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1A10F71A-1F26-4C3C-97E3-66C2CE6A40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62204" y="2430366"/>
            <a:ext cx="5067591" cy="1997267"/>
          </a:xfrm>
          <a:prstGeom prst="rect">
            <a:avLst/>
          </a:prstGeom>
        </p:spPr>
      </p:pic>
    </p:spTree>
    <p:extLst>
      <p:ext uri="{BB962C8B-B14F-4D97-AF65-F5344CB8AC3E}">
        <p14:creationId xmlns:p14="http://schemas.microsoft.com/office/powerpoint/2010/main" val="1142912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Rectangle 1">
            <a:extLst>
              <a:ext uri="{FF2B5EF4-FFF2-40B4-BE49-F238E27FC236}">
                <a16:creationId xmlns:a16="http://schemas.microsoft.com/office/drawing/2014/main" id="{0CC6F574-7E1D-447C-9EEF-9F74BACAA711}"/>
              </a:ext>
            </a:extLst>
          </p:cNvPr>
          <p:cNvSpPr/>
          <p:nvPr userDrawn="1"/>
        </p:nvSpPr>
        <p:spPr>
          <a:xfrm>
            <a:off x="524350" y="5453430"/>
            <a:ext cx="11432298" cy="707886"/>
          </a:xfrm>
          <a:prstGeom prst="rect">
            <a:avLst/>
          </a:prstGeom>
        </p:spPr>
        <p:txBody>
          <a:bodyPr wrap="square">
            <a:spAutoFit/>
          </a:bodyPr>
          <a:lstStyle/>
          <a:p>
            <a:r>
              <a:rPr lang="en-US" altLang="ja" sz="1000">
                <a:latin typeface="Yu Gothic UI" panose="020B0500000000000000" pitchFamily="34" charset="-128"/>
                <a:ea typeface="Yu Gothic UI" panose="020B0500000000000000" pitchFamily="34" charset="-128"/>
              </a:rPr>
              <a:t>MICROSOFT CONFIDENTIAL</a:t>
            </a:r>
          </a:p>
          <a:p>
            <a:r>
              <a:rPr lang="ja" altLang="en-US" sz="1000">
                <a:latin typeface="Yu Gothic UI" panose="020B0500000000000000" pitchFamily="34" charset="-128"/>
                <a:ea typeface="Yu Gothic UI" panose="020B0500000000000000" pitchFamily="34" charset="-128"/>
              </a:rPr>
              <a:t>本資料は情報提供のみを目的としており、本資料に記載されている情報は、本資料作成時点でのマイクロソフトの見解を示したものです。状況等の変化により、内容は変更される場合があります。本資料に表記されている内容</a:t>
            </a:r>
            <a:r>
              <a:rPr lang="en-US" altLang="ja" sz="1000">
                <a:latin typeface="Yu Gothic UI" panose="020B0500000000000000" pitchFamily="34" charset="-128"/>
                <a:ea typeface="Yu Gothic UI" panose="020B0500000000000000" pitchFamily="34" charset="-128"/>
              </a:rPr>
              <a:t>(</a:t>
            </a:r>
            <a:r>
              <a:rPr lang="ja" altLang="en-US" sz="1000">
                <a:latin typeface="Yu Gothic UI" panose="020B0500000000000000" pitchFamily="34" charset="-128"/>
                <a:ea typeface="Yu Gothic UI" panose="020B0500000000000000" pitchFamily="34" charset="-128"/>
              </a:rPr>
              <a:t>提示されている条件等を含みます</a:t>
            </a:r>
            <a:r>
              <a:rPr lang="en-US" altLang="ja" sz="1000">
                <a:latin typeface="Yu Gothic UI" panose="020B0500000000000000" pitchFamily="34" charset="-128"/>
                <a:ea typeface="Yu Gothic UI" panose="020B0500000000000000" pitchFamily="34" charset="-128"/>
              </a:rPr>
              <a:t>) </a:t>
            </a:r>
            <a:r>
              <a:rPr lang="ja" altLang="en-US" sz="1000">
                <a:latin typeface="Yu Gothic UI" panose="020B0500000000000000" pitchFamily="34" charset="-128"/>
                <a:ea typeface="Yu Gothic UI" panose="020B0500000000000000" pitchFamily="34" charset="-128"/>
              </a:rPr>
              <a:t>は、貴社との有効な契約を通じて決定されます。それまでは、正式に確定するものではありません。従って、本資料の記載内容とは異なる場合があります。また、本資料に記載されている価格はいずれも、別段の表記がない限り、参考価格となります。貴社の最終的な購入価格は、貴社のリセラー様により決定されます。マイクロソフトは、本資料の情報に対して明示的、黙示的または法的な、いかなる保証も行いません。</a:t>
            </a:r>
          </a:p>
        </p:txBody>
      </p:sp>
    </p:spTree>
    <p:extLst>
      <p:ext uri="{BB962C8B-B14F-4D97-AF65-F5344CB8AC3E}">
        <p14:creationId xmlns:p14="http://schemas.microsoft.com/office/powerpoint/2010/main" val="4272667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rtlCol="0"/>
          <a:lstStyle/>
          <a:p>
            <a:pPr rtl="0"/>
            <a:r>
              <a:rPr lang="ja-jp"/>
              <a:t>Click to edit Master title style</a:t>
            </a:r>
          </a:p>
        </p:txBody>
      </p:sp>
    </p:spTree>
    <p:extLst>
      <p:ext uri="{BB962C8B-B14F-4D97-AF65-F5344CB8AC3E}">
        <p14:creationId xmlns:p14="http://schemas.microsoft.com/office/powerpoint/2010/main" val="3164028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932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solidFill>
          <a:schemeClr val="tx1"/>
        </a:solidFill>
        <a:effectLst/>
      </p:bgPr>
    </p:bg>
    <p:spTree>
      <p:nvGrpSpPr>
        <p:cNvPr id="1" name=""/>
        <p:cNvGrpSpPr/>
        <p:nvPr/>
      </p:nvGrpSpPr>
      <p:grpSpPr>
        <a:xfrm>
          <a:off x="0" y="0"/>
          <a:ext cx="0" cy="0"/>
          <a:chOff x="0" y="0"/>
          <a:chExt cx="0" cy="0"/>
        </a:xfrm>
      </p:grpSpPr>
      <p:grpSp>
        <p:nvGrpSpPr>
          <p:cNvPr id="27" name="Group 4">
            <a:extLst>
              <a:ext uri="{FF2B5EF4-FFF2-40B4-BE49-F238E27FC236}">
                <a16:creationId xmlns:a16="http://schemas.microsoft.com/office/drawing/2014/main" id="{733E91D4-4538-4649-A71F-6CC34CFCD138}"/>
              </a:ext>
            </a:extLst>
          </p:cNvPr>
          <p:cNvGrpSpPr/>
          <p:nvPr userDrawn="1"/>
        </p:nvGrpSpPr>
        <p:grpSpPr>
          <a:xfrm>
            <a:off x="5088577" y="780703"/>
            <a:ext cx="6956010" cy="5296594"/>
            <a:chOff x="3681202" y="82368"/>
            <a:chExt cx="8642455" cy="6728530"/>
          </a:xfrm>
        </p:grpSpPr>
        <p:pic>
          <p:nvPicPr>
            <p:cNvPr id="28" name="Picture 5">
              <a:extLst>
                <a:ext uri="{FF2B5EF4-FFF2-40B4-BE49-F238E27FC236}">
                  <a16:creationId xmlns:a16="http://schemas.microsoft.com/office/drawing/2014/main" id="{0AA32E4E-E37B-42A9-B2A7-8A64F7396C99}"/>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29" name="Picture 6">
              <a:extLst>
                <a:ext uri="{FF2B5EF4-FFF2-40B4-BE49-F238E27FC236}">
                  <a16:creationId xmlns:a16="http://schemas.microsoft.com/office/drawing/2014/main" id="{FAE66BAD-0339-406B-8A58-F27AD5F43A9D}"/>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30" name="Rectangle 7">
              <a:extLst>
                <a:ext uri="{FF2B5EF4-FFF2-40B4-BE49-F238E27FC236}">
                  <a16:creationId xmlns:a16="http://schemas.microsoft.com/office/drawing/2014/main" id="{88803C62-2586-4B81-95F9-A8875C2E2007}"/>
                </a:ext>
              </a:extLst>
            </p:cNvPr>
            <p:cNvSpPr/>
            <p:nvPr userDrawn="1"/>
          </p:nvSpPr>
          <p:spPr bwMode="auto">
            <a:xfrm>
              <a:off x="5625630" y="5976273"/>
              <a:ext cx="6102544" cy="20808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8" descr="A screenshot of a computer screen&#10;&#10;Description automatically generated">
              <a:extLst>
                <a:ext uri="{FF2B5EF4-FFF2-40B4-BE49-F238E27FC236}">
                  <a16:creationId xmlns:a16="http://schemas.microsoft.com/office/drawing/2014/main" id="{928750BB-BBA3-4477-BEB2-5279A01A7F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32" name="Picture 9" descr="A screenshot of a computer screen&#10;&#10;Description automatically generated">
              <a:extLst>
                <a:ext uri="{FF2B5EF4-FFF2-40B4-BE49-F238E27FC236}">
                  <a16:creationId xmlns:a16="http://schemas.microsoft.com/office/drawing/2014/main" id="{B9595CF5-EC28-408C-B2E8-B94CEF259E05}"/>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pic>
        <p:nvPicPr>
          <p:cNvPr id="36" name="図 35">
            <a:extLst>
              <a:ext uri="{FF2B5EF4-FFF2-40B4-BE49-F238E27FC236}">
                <a16:creationId xmlns:a16="http://schemas.microsoft.com/office/drawing/2014/main" id="{98EA3ED3-46DD-4F42-BF4C-EFAA0617BAC2}"/>
              </a:ext>
            </a:extLst>
          </p:cNvPr>
          <p:cNvPicPr>
            <a:picLocks noChangeAspect="1"/>
          </p:cNvPicPr>
          <p:nvPr userDrawn="1"/>
        </p:nvPicPr>
        <p:blipFill>
          <a:blip r:embed="rId7"/>
          <a:stretch>
            <a:fillRect/>
          </a:stretch>
        </p:blipFill>
        <p:spPr>
          <a:xfrm>
            <a:off x="5824486" y="1368279"/>
            <a:ext cx="5654116" cy="4084047"/>
          </a:xfrm>
          <a:prstGeom prst="rect">
            <a:avLst/>
          </a:prstGeom>
        </p:spPr>
      </p:pic>
    </p:spTree>
    <p:extLst>
      <p:ext uri="{BB962C8B-B14F-4D97-AF65-F5344CB8AC3E}">
        <p14:creationId xmlns:p14="http://schemas.microsoft.com/office/powerpoint/2010/main" val="36089476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8095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rIns="274320" bIns="3200400" anchor="b" anchorCtr="0">
            <a:noAutofit/>
          </a:bodyPr>
          <a:lstStyle>
            <a:lvl1pPr marL="571500" indent="0">
              <a:defRPr sz="3200">
                <a:solidFill>
                  <a:srgbClr val="50E6FF"/>
                </a:solidFill>
              </a:defRPr>
            </a:lvl1pPr>
          </a:lstStyle>
          <a:p>
            <a:r>
              <a:rPr lang="en-US"/>
              <a:t>Add title of presentation</a:t>
            </a:r>
          </a:p>
        </p:txBody>
      </p:sp>
      <p:sp>
        <p:nvSpPr>
          <p:cNvPr id="5" name="Text Placeholder 4"/>
          <p:cNvSpPr>
            <a:spLocks noGrp="1"/>
          </p:cNvSpPr>
          <p:nvPr>
            <p:ph type="body" sz="quarter" idx="12" hasCustomPrompt="1"/>
          </p:nvPr>
        </p:nvSpPr>
        <p:spPr>
          <a:xfrm>
            <a:off x="582042" y="3962400"/>
            <a:ext cx="3123479" cy="677108"/>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14" name="Picture Placeholder 13">
            <a:extLst>
              <a:ext uri="{FF2B5EF4-FFF2-40B4-BE49-F238E27FC236}">
                <a16:creationId xmlns:a16="http://schemas.microsoft.com/office/drawing/2014/main" id="{418C3231-944D-421F-96BB-FBA75991A696}"/>
              </a:ext>
            </a:extLst>
          </p:cNvPr>
          <p:cNvSpPr>
            <a:spLocks noGrp="1"/>
          </p:cNvSpPr>
          <p:nvPr>
            <p:ph type="pic" sz="quarter" idx="17" hasCustomPrompt="1"/>
          </p:nvPr>
        </p:nvSpPr>
        <p:spPr>
          <a:xfrm>
            <a:off x="312739" y="320305"/>
            <a:ext cx="2452392" cy="804797"/>
          </a:xfrm>
          <a:blipFill>
            <a:blip r:embed="rId3" cstate="screen">
              <a:extLst>
                <a:ext uri="{28A0092B-C50C-407E-A947-70E740481C1C}">
                  <a14:useLocalDpi xmlns:a14="http://schemas.microsoft.com/office/drawing/2010/main"/>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950B0707-D45B-4CBC-86C1-25B9C7237ECF}"/>
              </a:ext>
            </a:extLst>
          </p:cNvPr>
          <p:cNvSpPr>
            <a:spLocks noGrp="1"/>
          </p:cNvSpPr>
          <p:nvPr>
            <p:ph type="dt" sz="half" idx="18"/>
          </p:nvPr>
        </p:nvSpPr>
        <p:spPr/>
        <p:txBody>
          <a:bodyPr/>
          <a:lstStyle/>
          <a:p>
            <a:r>
              <a:rPr lang="en-US"/>
              <a:t>CONFIDENTIAL</a:t>
            </a:r>
          </a:p>
        </p:txBody>
      </p:sp>
      <p:sp>
        <p:nvSpPr>
          <p:cNvPr id="6" name="Footer Placeholder 5">
            <a:extLst>
              <a:ext uri="{FF2B5EF4-FFF2-40B4-BE49-F238E27FC236}">
                <a16:creationId xmlns:a16="http://schemas.microsoft.com/office/drawing/2014/main" id="{8EBF9191-1CCD-43D4-9F5B-9D1CBE199F66}"/>
              </a:ext>
            </a:extLst>
          </p:cNvPr>
          <p:cNvSpPr>
            <a:spLocks noGrp="1"/>
          </p:cNvSpPr>
          <p:nvPr>
            <p:ph type="ftr" sz="quarter" idx="19"/>
          </p:nvPr>
        </p:nvSpPr>
        <p:spPr/>
        <p:txBody>
          <a:bodyPr/>
          <a:lstStyle/>
          <a:p>
            <a:r>
              <a:rPr lang="en-US"/>
              <a:t>Microsoft Azure | Cognitive Services</a:t>
            </a:r>
          </a:p>
        </p:txBody>
      </p:sp>
      <p:sp>
        <p:nvSpPr>
          <p:cNvPr id="7" name="Slide Number Placeholder 6">
            <a:extLst>
              <a:ext uri="{FF2B5EF4-FFF2-40B4-BE49-F238E27FC236}">
                <a16:creationId xmlns:a16="http://schemas.microsoft.com/office/drawing/2014/main" id="{346F3148-3068-4C7B-ADD2-9D6B1C172681}"/>
              </a:ext>
            </a:extLst>
          </p:cNvPr>
          <p:cNvSpPr>
            <a:spLocks noGrp="1"/>
          </p:cNvSpPr>
          <p:nvPr>
            <p:ph type="sldNum" sz="quarter" idx="20"/>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26168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SUB">
    <p:bg>
      <p:bgPr>
        <a:gradFill flip="none" rotWithShape="1">
          <a:gsLst>
            <a:gs pos="25000">
              <a:schemeClr val="accent1"/>
            </a:gs>
            <a:gs pos="25000">
              <a:schemeClr val="bg1"/>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270003" y="972432"/>
            <a:ext cx="11655078" cy="506972"/>
          </a:xfrm>
        </p:spPr>
        <p:txBody>
          <a:bodyPr/>
          <a:lstStyle>
            <a:lvl1pPr marL="0" indent="0">
              <a:buNone/>
              <a:defRPr sz="2353">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5011322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6754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7642384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1D7A0C-2B1B-C24D-A949-DB0423B95458}" type="datetimeFigureOut">
              <a:rPr lang="en-US" smtClean="0"/>
              <a:t>2/22/22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40055120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67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269195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7381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293488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687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47830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237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164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81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38231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1D7A0C-2B1B-C24D-A949-DB0423B95458}" type="datetimeFigureOut">
              <a:rPr lang="en-US" smtClean="0"/>
              <a:t>2/22/22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21896017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912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06641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2769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94810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0667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293517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301332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37877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21952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2573005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1D7A0C-2B1B-C24D-A949-DB0423B95458}" type="datetimeFigureOut">
              <a:rPr lang="en-US" smtClean="0"/>
              <a:t>2/22/22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32926787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399306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342271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336796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639321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38166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423495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128404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292302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853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495862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1D7A0C-2B1B-C24D-A949-DB0423B95458}" type="datetimeFigureOut">
              <a:rPr lang="en-US" smtClean="0"/>
              <a:t>2/22/22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0B509-61B9-0E4D-9377-17DC3711A854}" type="slidenum">
              <a:rPr lang="en-US" smtClean="0"/>
              <a:t>‹#›</a:t>
            </a:fld>
            <a:endParaRPr lang="en-US"/>
          </a:p>
        </p:txBody>
      </p:sp>
    </p:spTree>
    <p:extLst>
      <p:ext uri="{BB962C8B-B14F-4D97-AF65-F5344CB8AC3E}">
        <p14:creationId xmlns:p14="http://schemas.microsoft.com/office/powerpoint/2010/main" val="35993452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7527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851235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49098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299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852265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487459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2262260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7282616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60560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44466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image" Target="../media/image2.emf"/><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image" Target="../media/image21.emf"/><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theme" Target="../theme/theme4.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8" Type="http://schemas.openxmlformats.org/officeDocument/2006/relationships/slideLayout" Target="../slideLayouts/slideLayout68.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1" Type="http://schemas.openxmlformats.org/officeDocument/2006/relationships/slideLayout" Target="../slideLayouts/slideLayout61.xml"/><Relationship Id="rId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D7A0C-2B1B-C24D-A949-DB0423B95458}" type="datetimeFigureOut">
              <a:rPr lang="en-US" smtClean="0"/>
              <a:t>2/22/22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50B509-61B9-0E4D-9377-17DC3711A854}" type="slidenum">
              <a:rPr lang="en-US" smtClean="0"/>
              <a:t>‹#›</a:t>
            </a:fld>
            <a:endParaRPr lang="en-US"/>
          </a:p>
        </p:txBody>
      </p:sp>
    </p:spTree>
    <p:extLst>
      <p:ext uri="{BB962C8B-B14F-4D97-AF65-F5344CB8AC3E}">
        <p14:creationId xmlns:p14="http://schemas.microsoft.com/office/powerpoint/2010/main" val="721303494"/>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3" r:id="rId12"/>
    <p:sldLayoutId id="2147483684"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76284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9" r:id="rId19"/>
    <p:sldLayoutId id="2147483710"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7710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3C151D4F-CA28-F74C-B4AE-5B8ED2C39C9A}"/>
              </a:ext>
            </a:extLst>
          </p:cNvPr>
          <p:cNvSpPr txBox="1"/>
          <p:nvPr userDrawn="1"/>
        </p:nvSpPr>
        <p:spPr>
          <a:xfrm>
            <a:off x="1615440" y="5801360"/>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728133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Lst>
  <p:transition>
    <p:fade/>
  </p:transition>
  <p:hf sldNum="0" hdr="0" ftr="0" dt="0"/>
  <p:txStyles>
    <p:title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78903753"/>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4.wdp"/></Relationships>
</file>

<file path=ppt/slides/_rels/slide20.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64.tiff"/></Relationships>
</file>

<file path=ppt/slides/_rels/slide2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tiff"/><Relationship Id="rId4" Type="http://schemas.openxmlformats.org/officeDocument/2006/relationships/image" Target="../media/image68.tiff"/></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4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105.xml"/><Relationship Id="rId6" Type="http://schemas.openxmlformats.org/officeDocument/2006/relationships/image" Target="../media/image92.png"/><Relationship Id="rId5" Type="http://schemas.openxmlformats.org/officeDocument/2006/relationships/image" Target="../media/image105.svg"/><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svg"/><Relationship Id="rId7" Type="http://schemas.openxmlformats.org/officeDocument/2006/relationships/image" Target="../media/image111.svg"/><Relationship Id="rId12" Type="http://schemas.openxmlformats.org/officeDocument/2006/relationships/image" Target="../media/image116.png"/><Relationship Id="rId2" Type="http://schemas.openxmlformats.org/officeDocument/2006/relationships/image" Target="../media/image106.png"/><Relationship Id="rId16" Type="http://schemas.openxmlformats.org/officeDocument/2006/relationships/image" Target="../media/image120.svg"/><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svg"/></Relationships>
</file>

<file path=ppt/slides/_rels/slide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4.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microsoft.com/office/2007/relationships/hdphoto" Target="../media/hdphoto4.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background of mesh on pink">
            <a:extLst>
              <a:ext uri="{FF2B5EF4-FFF2-40B4-BE49-F238E27FC236}">
                <a16:creationId xmlns:a16="http://schemas.microsoft.com/office/drawing/2014/main" id="{5B17956C-6D10-413E-9E9C-5811B0A6796F}"/>
              </a:ext>
            </a:extLst>
          </p:cNvPr>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75000"/>
                    </a14:imgEffect>
                    <a14:imgEffect>
                      <a14:brightnessContrast bright="32000" contrast="-10000"/>
                    </a14:imgEffect>
                  </a14:imgLayer>
                </a14:imgProps>
              </a:ext>
            </a:extLst>
          </a:blip>
          <a:srcRect b="15730"/>
          <a:stretch/>
        </p:blipFill>
        <p:spPr>
          <a:xfrm>
            <a:off x="-3047" y="10"/>
            <a:ext cx="12191999" cy="6857990"/>
          </a:xfrm>
          <a:prstGeom prst="rect">
            <a:avLst/>
          </a:prstGeom>
        </p:spPr>
      </p:pic>
      <p:sp>
        <p:nvSpPr>
          <p:cNvPr id="7" name="Rectangle 6">
            <a:extLst>
              <a:ext uri="{FF2B5EF4-FFF2-40B4-BE49-F238E27FC236}">
                <a16:creationId xmlns:a16="http://schemas.microsoft.com/office/drawing/2014/main" id="{323E9FA2-A675-7843-AED5-EB0CB73B822F}"/>
              </a:ext>
            </a:extLst>
          </p:cNvPr>
          <p:cNvSpPr/>
          <p:nvPr/>
        </p:nvSpPr>
        <p:spPr>
          <a:xfrm>
            <a:off x="0" y="2603351"/>
            <a:ext cx="12188952" cy="14544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 name="Title 3">
            <a:extLst>
              <a:ext uri="{FF2B5EF4-FFF2-40B4-BE49-F238E27FC236}">
                <a16:creationId xmlns:a16="http://schemas.microsoft.com/office/drawing/2014/main" id="{6D066448-BC06-478A-B67E-DAA2174F27D9}"/>
              </a:ext>
            </a:extLst>
          </p:cNvPr>
          <p:cNvSpPr>
            <a:spLocks noGrp="1"/>
          </p:cNvSpPr>
          <p:nvPr>
            <p:ph type="title"/>
          </p:nvPr>
        </p:nvSpPr>
        <p:spPr>
          <a:xfrm>
            <a:off x="5076988" y="2968230"/>
            <a:ext cx="3399416" cy="86820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altLang="zh-CN" sz="5200" dirty="0" err="1">
                <a:solidFill>
                  <a:srgbClr val="FFFFFF"/>
                </a:solidFill>
                <a:ea typeface="+mj-ea"/>
                <a:cs typeface="+mj-cs"/>
              </a:rPr>
              <a:t>SynapseML</a:t>
            </a:r>
            <a:endParaRPr lang="en-US" altLang="zh-CN" sz="5200" dirty="0">
              <a:solidFill>
                <a:srgbClr val="FFFFFF"/>
              </a:solidFill>
              <a:ea typeface="+mj-ea"/>
              <a:cs typeface="+mj-cs"/>
            </a:endParaRPr>
          </a:p>
        </p:txBody>
      </p:sp>
      <p:pic>
        <p:nvPicPr>
          <p:cNvPr id="3" name="Graphic 2">
            <a:extLst>
              <a:ext uri="{FF2B5EF4-FFF2-40B4-BE49-F238E27FC236}">
                <a16:creationId xmlns:a16="http://schemas.microsoft.com/office/drawing/2014/main" id="{5D27439C-6114-7B4B-9242-A4BA98C834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42270" y="2751922"/>
            <a:ext cx="1434718" cy="1084511"/>
          </a:xfrm>
          <a:prstGeom prst="rect">
            <a:avLst/>
          </a:prstGeom>
        </p:spPr>
      </p:pic>
      <p:sp>
        <p:nvSpPr>
          <p:cNvPr id="8" name="TextBox 7">
            <a:extLst>
              <a:ext uri="{FF2B5EF4-FFF2-40B4-BE49-F238E27FC236}">
                <a16:creationId xmlns:a16="http://schemas.microsoft.com/office/drawing/2014/main" id="{6A48A362-387F-1448-8005-A4EE1785D266}"/>
              </a:ext>
            </a:extLst>
          </p:cNvPr>
          <p:cNvSpPr txBox="1"/>
          <p:nvPr/>
        </p:nvSpPr>
        <p:spPr>
          <a:xfrm>
            <a:off x="451821" y="5539927"/>
            <a:ext cx="4083105" cy="923330"/>
          </a:xfrm>
          <a:prstGeom prst="rect">
            <a:avLst/>
          </a:prstGeom>
          <a:noFill/>
        </p:spPr>
        <p:txBody>
          <a:bodyPr wrap="none" rtlCol="0">
            <a:spAutoFit/>
          </a:bodyPr>
          <a:lstStyle/>
          <a:p>
            <a:r>
              <a:rPr lang="en-JP" dirty="0">
                <a:solidFill>
                  <a:schemeClr val="bg1">
                    <a:lumMod val="75000"/>
                    <a:lumOff val="25000"/>
                  </a:schemeClr>
                </a:solidFill>
              </a:rPr>
              <a:t>Microsoft</a:t>
            </a:r>
          </a:p>
          <a:p>
            <a:r>
              <a:rPr lang="en-JP" dirty="0">
                <a:solidFill>
                  <a:schemeClr val="bg1">
                    <a:lumMod val="75000"/>
                    <a:lumOff val="25000"/>
                  </a:schemeClr>
                </a:solidFill>
              </a:rPr>
              <a:t>Cloud Solution Architect (Data&amp;Analytics)</a:t>
            </a:r>
          </a:p>
          <a:p>
            <a:r>
              <a:rPr lang="en-JP" dirty="0">
                <a:solidFill>
                  <a:schemeClr val="bg1">
                    <a:lumMod val="75000"/>
                    <a:lumOff val="25000"/>
                  </a:schemeClr>
                </a:solidFill>
              </a:rPr>
              <a:t>Keisuke Takahashi</a:t>
            </a:r>
          </a:p>
        </p:txBody>
      </p:sp>
      <p:sp>
        <p:nvSpPr>
          <p:cNvPr id="9" name="TextBox 8">
            <a:extLst>
              <a:ext uri="{FF2B5EF4-FFF2-40B4-BE49-F238E27FC236}">
                <a16:creationId xmlns:a16="http://schemas.microsoft.com/office/drawing/2014/main" id="{684D097C-D76C-1848-B171-154710F6D405}"/>
              </a:ext>
            </a:extLst>
          </p:cNvPr>
          <p:cNvSpPr txBox="1"/>
          <p:nvPr/>
        </p:nvSpPr>
        <p:spPr>
          <a:xfrm>
            <a:off x="3642270" y="4191594"/>
            <a:ext cx="4901363" cy="369332"/>
          </a:xfrm>
          <a:prstGeom prst="rect">
            <a:avLst/>
          </a:prstGeom>
          <a:noFill/>
        </p:spPr>
        <p:txBody>
          <a:bodyPr wrap="square" rtlCol="0">
            <a:spAutoFit/>
          </a:bodyPr>
          <a:lstStyle/>
          <a:p>
            <a:pPr algn="ctr"/>
            <a:r>
              <a:rPr lang="en-JP" dirty="0">
                <a:solidFill>
                  <a:schemeClr val="bg1">
                    <a:lumMod val="75000"/>
                    <a:lumOff val="25000"/>
                  </a:schemeClr>
                </a:solidFill>
              </a:rPr>
              <a:t>非</a:t>
            </a:r>
            <a:r>
              <a:rPr lang="ja-JP" altLang="en-US">
                <a:solidFill>
                  <a:schemeClr val="bg1">
                    <a:lumMod val="75000"/>
                    <a:lumOff val="25000"/>
                  </a:schemeClr>
                </a:solidFill>
              </a:rPr>
              <a:t>　</a:t>
            </a:r>
            <a:r>
              <a:rPr lang="en-JP" dirty="0">
                <a:solidFill>
                  <a:schemeClr val="bg1">
                    <a:lumMod val="75000"/>
                    <a:lumOff val="25000"/>
                  </a:schemeClr>
                </a:solidFill>
              </a:rPr>
              <a:t>公</a:t>
            </a:r>
            <a:r>
              <a:rPr lang="ja-JP" altLang="en-US">
                <a:solidFill>
                  <a:schemeClr val="bg1">
                    <a:lumMod val="75000"/>
                    <a:lumOff val="25000"/>
                  </a:schemeClr>
                </a:solidFill>
              </a:rPr>
              <a:t>　</a:t>
            </a:r>
            <a:r>
              <a:rPr lang="en-JP" dirty="0">
                <a:solidFill>
                  <a:schemeClr val="bg1">
                    <a:lumMod val="75000"/>
                    <a:lumOff val="25000"/>
                  </a:schemeClr>
                </a:solidFill>
              </a:rPr>
              <a:t>式</a:t>
            </a:r>
            <a:r>
              <a:rPr lang="ja-JP" altLang="en-US">
                <a:solidFill>
                  <a:schemeClr val="bg1">
                    <a:lumMod val="75000"/>
                    <a:lumOff val="25000"/>
                  </a:schemeClr>
                </a:solidFill>
              </a:rPr>
              <a:t>　</a:t>
            </a:r>
            <a:r>
              <a:rPr lang="en-JP" dirty="0">
                <a:solidFill>
                  <a:schemeClr val="bg1">
                    <a:lumMod val="75000"/>
                    <a:lumOff val="25000"/>
                  </a:schemeClr>
                </a:solidFill>
              </a:rPr>
              <a:t>日</a:t>
            </a:r>
            <a:r>
              <a:rPr lang="ja-JP" altLang="en-US">
                <a:solidFill>
                  <a:schemeClr val="bg1">
                    <a:lumMod val="75000"/>
                    <a:lumOff val="25000"/>
                  </a:schemeClr>
                </a:solidFill>
              </a:rPr>
              <a:t>　</a:t>
            </a:r>
            <a:r>
              <a:rPr lang="en-JP" dirty="0">
                <a:solidFill>
                  <a:schemeClr val="bg1">
                    <a:lumMod val="75000"/>
                    <a:lumOff val="25000"/>
                  </a:schemeClr>
                </a:solidFill>
              </a:rPr>
              <a:t>本</a:t>
            </a:r>
            <a:r>
              <a:rPr lang="ja-JP" altLang="en-US">
                <a:solidFill>
                  <a:schemeClr val="bg1">
                    <a:lumMod val="75000"/>
                    <a:lumOff val="25000"/>
                  </a:schemeClr>
                </a:solidFill>
              </a:rPr>
              <a:t>　</a:t>
            </a:r>
            <a:r>
              <a:rPr lang="en-JP" dirty="0">
                <a:solidFill>
                  <a:schemeClr val="bg1">
                    <a:lumMod val="75000"/>
                    <a:lumOff val="25000"/>
                  </a:schemeClr>
                </a:solidFill>
              </a:rPr>
              <a:t>語</a:t>
            </a:r>
            <a:r>
              <a:rPr lang="ja-JP" altLang="en-US">
                <a:solidFill>
                  <a:schemeClr val="bg1">
                    <a:lumMod val="75000"/>
                    <a:lumOff val="25000"/>
                  </a:schemeClr>
                </a:solidFill>
              </a:rPr>
              <a:t>　</a:t>
            </a:r>
            <a:r>
              <a:rPr lang="en-JP" dirty="0">
                <a:solidFill>
                  <a:schemeClr val="bg1">
                    <a:lumMod val="75000"/>
                    <a:lumOff val="25000"/>
                  </a:schemeClr>
                </a:solidFill>
              </a:rPr>
              <a:t>解</a:t>
            </a:r>
            <a:r>
              <a:rPr lang="ja-JP" altLang="en-US">
                <a:solidFill>
                  <a:schemeClr val="bg1">
                    <a:lumMod val="75000"/>
                    <a:lumOff val="25000"/>
                  </a:schemeClr>
                </a:solidFill>
              </a:rPr>
              <a:t>　</a:t>
            </a:r>
            <a:r>
              <a:rPr lang="en-JP" dirty="0">
                <a:solidFill>
                  <a:schemeClr val="bg1">
                    <a:lumMod val="75000"/>
                    <a:lumOff val="25000"/>
                  </a:schemeClr>
                </a:solidFill>
              </a:rPr>
              <a:t>説  ( 私</a:t>
            </a:r>
            <a:r>
              <a:rPr lang="ja-JP" altLang="en-US">
                <a:solidFill>
                  <a:schemeClr val="bg1">
                    <a:lumMod val="75000"/>
                    <a:lumOff val="25000"/>
                  </a:schemeClr>
                </a:solidFill>
              </a:rPr>
              <a:t>　</a:t>
            </a:r>
            <a:r>
              <a:rPr lang="en-JP" dirty="0">
                <a:solidFill>
                  <a:schemeClr val="bg1">
                    <a:lumMod val="75000"/>
                    <a:lumOff val="25000"/>
                  </a:schemeClr>
                </a:solidFill>
              </a:rPr>
              <a:t>見 )</a:t>
            </a:r>
          </a:p>
        </p:txBody>
      </p:sp>
    </p:spTree>
    <p:extLst>
      <p:ext uri="{BB962C8B-B14F-4D97-AF65-F5344CB8AC3E}">
        <p14:creationId xmlns:p14="http://schemas.microsoft.com/office/powerpoint/2010/main" val="167129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AD4F-308C-DD45-8E06-96490041AA6F}"/>
              </a:ext>
            </a:extLst>
          </p:cNvPr>
          <p:cNvSpPr>
            <a:spLocks noGrp="1"/>
          </p:cNvSpPr>
          <p:nvPr>
            <p:ph type="title"/>
          </p:nvPr>
        </p:nvSpPr>
        <p:spPr/>
        <p:txBody>
          <a:bodyPr>
            <a:normAutofit fontScale="90000"/>
          </a:bodyPr>
          <a:lstStyle/>
          <a:p>
            <a:r>
              <a:rPr lang="en-JP" dirty="0"/>
              <a:t>つまり</a:t>
            </a:r>
            <a:r>
              <a:rPr lang="en-US" dirty="0"/>
              <a:t> </a:t>
            </a:r>
            <a:r>
              <a:rPr lang="en-JP" dirty="0"/>
              <a:t>SynapseML とは</a:t>
            </a:r>
          </a:p>
        </p:txBody>
      </p:sp>
      <p:sp>
        <p:nvSpPr>
          <p:cNvPr id="3" name="Content Placeholder 2">
            <a:extLst>
              <a:ext uri="{FF2B5EF4-FFF2-40B4-BE49-F238E27FC236}">
                <a16:creationId xmlns:a16="http://schemas.microsoft.com/office/drawing/2014/main" id="{FE7B6507-AC90-9D48-884D-33858A0D1F91}"/>
              </a:ext>
            </a:extLst>
          </p:cNvPr>
          <p:cNvSpPr>
            <a:spLocks noGrp="1"/>
          </p:cNvSpPr>
          <p:nvPr>
            <p:ph sz="quarter" idx="10"/>
          </p:nvPr>
        </p:nvSpPr>
        <p:spPr/>
        <p:txBody>
          <a:bodyPr/>
          <a:lstStyle/>
          <a:p>
            <a:r>
              <a:rPr lang="en-JP" dirty="0"/>
              <a:t>旧名称 MMLSpark</a:t>
            </a:r>
          </a:p>
          <a:p>
            <a:r>
              <a:rPr lang="en-JP" dirty="0"/>
              <a:t>Apache Spark を拡張するツールのエコシステム</a:t>
            </a:r>
          </a:p>
          <a:p>
            <a:pPr lvl="1"/>
            <a:r>
              <a:rPr lang="en-JP" dirty="0"/>
              <a:t>機械学習フレームワークを追加</a:t>
            </a:r>
          </a:p>
          <a:p>
            <a:pPr lvl="1"/>
            <a:r>
              <a:rPr lang="en-JP" dirty="0"/>
              <a:t>複数のMLシステムをまたがるモデルの作成が可能</a:t>
            </a:r>
          </a:p>
          <a:p>
            <a:r>
              <a:rPr lang="en-JP" dirty="0"/>
              <a:t>パイプラインを簡素化可能</a:t>
            </a:r>
          </a:p>
          <a:p>
            <a:r>
              <a:rPr lang="en-JP" dirty="0"/>
              <a:t>Webサービスとの統合が可能</a:t>
            </a:r>
          </a:p>
          <a:p>
            <a:pPr lvl="1"/>
            <a:r>
              <a:rPr lang="en-JP" dirty="0"/>
              <a:t>任意のWebサービスを SparkML モデルに埋め込むことができる</a:t>
            </a:r>
          </a:p>
          <a:p>
            <a:r>
              <a:rPr lang="en-JP" dirty="0"/>
              <a:t>オープンソース ライブラリ</a:t>
            </a:r>
          </a:p>
          <a:p>
            <a:r>
              <a:rPr lang="en-JP" dirty="0"/>
              <a:t>Spark 3.2+, Scala 2.12, Python 3.6+ が必要 (GitHubより)</a:t>
            </a:r>
          </a:p>
        </p:txBody>
      </p:sp>
    </p:spTree>
    <p:extLst>
      <p:ext uri="{BB962C8B-B14F-4D97-AF65-F5344CB8AC3E}">
        <p14:creationId xmlns:p14="http://schemas.microsoft.com/office/powerpoint/2010/main" val="148017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AD4F-308C-DD45-8E06-96490041AA6F}"/>
              </a:ext>
            </a:extLst>
          </p:cNvPr>
          <p:cNvSpPr>
            <a:spLocks noGrp="1"/>
          </p:cNvSpPr>
          <p:nvPr>
            <p:ph type="title"/>
          </p:nvPr>
        </p:nvSpPr>
        <p:spPr/>
        <p:txBody>
          <a:bodyPr>
            <a:normAutofit fontScale="90000"/>
          </a:bodyPr>
          <a:lstStyle/>
          <a:p>
            <a:r>
              <a:rPr lang="en-JP" dirty="0"/>
              <a:t>つまり</a:t>
            </a:r>
            <a:r>
              <a:rPr lang="en-US" dirty="0"/>
              <a:t> </a:t>
            </a:r>
            <a:r>
              <a:rPr lang="en-JP" dirty="0"/>
              <a:t>SynapseML とは</a:t>
            </a:r>
          </a:p>
        </p:txBody>
      </p:sp>
      <p:sp>
        <p:nvSpPr>
          <p:cNvPr id="3" name="Content Placeholder 2">
            <a:extLst>
              <a:ext uri="{FF2B5EF4-FFF2-40B4-BE49-F238E27FC236}">
                <a16:creationId xmlns:a16="http://schemas.microsoft.com/office/drawing/2014/main" id="{FE7B6507-AC90-9D48-884D-33858A0D1F91}"/>
              </a:ext>
            </a:extLst>
          </p:cNvPr>
          <p:cNvSpPr>
            <a:spLocks noGrp="1"/>
          </p:cNvSpPr>
          <p:nvPr>
            <p:ph sz="quarter" idx="10"/>
          </p:nvPr>
        </p:nvSpPr>
        <p:spPr/>
        <p:txBody>
          <a:bodyPr/>
          <a:lstStyle/>
          <a:p>
            <a:r>
              <a:rPr lang="en-JP" dirty="0">
                <a:solidFill>
                  <a:schemeClr val="bg1">
                    <a:lumMod val="75000"/>
                    <a:lumOff val="25000"/>
                  </a:schemeClr>
                </a:solidFill>
              </a:rPr>
              <a:t>旧名称 MMLSpark</a:t>
            </a:r>
          </a:p>
          <a:p>
            <a:r>
              <a:rPr lang="en-JP" dirty="0"/>
              <a:t>Apache Spark を拡張するツールのエコシステム</a:t>
            </a:r>
          </a:p>
          <a:p>
            <a:pPr lvl="1"/>
            <a:r>
              <a:rPr lang="en-JP" dirty="0"/>
              <a:t>機械学習フレームワークを追加</a:t>
            </a:r>
          </a:p>
          <a:p>
            <a:pPr lvl="1"/>
            <a:r>
              <a:rPr lang="en-JP" dirty="0"/>
              <a:t>複数のMLシステムをまたがるモデルの作成が可能</a:t>
            </a:r>
          </a:p>
          <a:p>
            <a:r>
              <a:rPr lang="en-JP" dirty="0"/>
              <a:t>パイプラインを簡素化可能</a:t>
            </a:r>
          </a:p>
          <a:p>
            <a:r>
              <a:rPr lang="en-JP" dirty="0"/>
              <a:t>Webサービスとの統合が可能</a:t>
            </a:r>
          </a:p>
          <a:p>
            <a:pPr lvl="1"/>
            <a:r>
              <a:rPr lang="en-JP" dirty="0"/>
              <a:t>任意のWebサービスを SparkML モデルに埋め込むことができる</a:t>
            </a:r>
          </a:p>
          <a:p>
            <a:r>
              <a:rPr lang="en-JP" dirty="0">
                <a:solidFill>
                  <a:schemeClr val="bg1">
                    <a:lumMod val="75000"/>
                    <a:lumOff val="25000"/>
                  </a:schemeClr>
                </a:solidFill>
              </a:rPr>
              <a:t>オープンソース ライブラリ</a:t>
            </a:r>
          </a:p>
          <a:p>
            <a:r>
              <a:rPr lang="en-JP" dirty="0">
                <a:solidFill>
                  <a:schemeClr val="bg1">
                    <a:lumMod val="75000"/>
                    <a:lumOff val="25000"/>
                  </a:schemeClr>
                </a:solidFill>
              </a:rPr>
              <a:t>Spark 3.2+, Scala 2.12, Python 3.6+ が必要 (GitHubより)</a:t>
            </a:r>
          </a:p>
        </p:txBody>
      </p:sp>
    </p:spTree>
    <p:extLst>
      <p:ext uri="{BB962C8B-B14F-4D97-AF65-F5344CB8AC3E}">
        <p14:creationId xmlns:p14="http://schemas.microsoft.com/office/powerpoint/2010/main" val="252628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0C12-8AB8-2D4D-BE48-DC244F7B5CC8}"/>
              </a:ext>
            </a:extLst>
          </p:cNvPr>
          <p:cNvSpPr>
            <a:spLocks noGrp="1"/>
          </p:cNvSpPr>
          <p:nvPr>
            <p:ph type="title"/>
          </p:nvPr>
        </p:nvSpPr>
        <p:spPr/>
        <p:txBody>
          <a:bodyPr>
            <a:normAutofit fontScale="90000"/>
          </a:bodyPr>
          <a:lstStyle/>
          <a:p>
            <a:r>
              <a:rPr lang="en-JP" dirty="0"/>
              <a:t>Apache Spark を拡張するツールのエコシステム</a:t>
            </a:r>
          </a:p>
        </p:txBody>
      </p:sp>
      <p:sp>
        <p:nvSpPr>
          <p:cNvPr id="3" name="Content Placeholder 2">
            <a:extLst>
              <a:ext uri="{FF2B5EF4-FFF2-40B4-BE49-F238E27FC236}">
                <a16:creationId xmlns:a16="http://schemas.microsoft.com/office/drawing/2014/main" id="{47D0A0DA-5586-7140-B3EB-9DC0F15A764D}"/>
              </a:ext>
            </a:extLst>
          </p:cNvPr>
          <p:cNvSpPr>
            <a:spLocks noGrp="1"/>
          </p:cNvSpPr>
          <p:nvPr>
            <p:ph sz="quarter" idx="10"/>
          </p:nvPr>
        </p:nvSpPr>
        <p:spPr>
          <a:xfrm>
            <a:off x="584201" y="1435100"/>
            <a:ext cx="5066506" cy="4833938"/>
          </a:xfrm>
        </p:spPr>
        <p:txBody>
          <a:bodyPr/>
          <a:lstStyle/>
          <a:p>
            <a:r>
              <a:rPr lang="en-JP" dirty="0"/>
              <a:t>機械学習フレームワーク（および関連するツールやアルゴリズム）の追加</a:t>
            </a:r>
          </a:p>
          <a:p>
            <a:pPr lvl="1"/>
            <a:r>
              <a:rPr lang="en-JP" dirty="0"/>
              <a:t>Vowpal Wabbit</a:t>
            </a:r>
          </a:p>
          <a:p>
            <a:pPr lvl="1"/>
            <a:r>
              <a:rPr lang="en-JP" dirty="0"/>
              <a:t>LightGBM</a:t>
            </a:r>
          </a:p>
          <a:p>
            <a:pPr lvl="1"/>
            <a:r>
              <a:rPr lang="en-JP" dirty="0"/>
              <a:t>OpenCV</a:t>
            </a:r>
          </a:p>
          <a:p>
            <a:pPr lvl="1"/>
            <a:r>
              <a:rPr lang="en-JP" dirty="0"/>
              <a:t>CNTK</a:t>
            </a:r>
          </a:p>
          <a:p>
            <a:pPr lvl="1"/>
            <a:r>
              <a:rPr lang="en-JP" dirty="0"/>
              <a:t>Isolation Forest</a:t>
            </a:r>
          </a:p>
        </p:txBody>
      </p:sp>
      <p:sp>
        <p:nvSpPr>
          <p:cNvPr id="6" name="Content Placeholder 2">
            <a:extLst>
              <a:ext uri="{FF2B5EF4-FFF2-40B4-BE49-F238E27FC236}">
                <a16:creationId xmlns:a16="http://schemas.microsoft.com/office/drawing/2014/main" id="{28A45207-8714-6149-9349-1471FAEC417C}"/>
              </a:ext>
            </a:extLst>
          </p:cNvPr>
          <p:cNvSpPr txBox="1">
            <a:spLocks/>
          </p:cNvSpPr>
          <p:nvPr/>
        </p:nvSpPr>
        <p:spPr>
          <a:xfrm>
            <a:off x="6541293" y="1442244"/>
            <a:ext cx="5066506" cy="4833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JP" dirty="0"/>
              <a:t>複数のMLシステムをまたがるモデルの作成が可能</a:t>
            </a:r>
          </a:p>
          <a:p>
            <a:pPr lvl="1"/>
            <a:r>
              <a:rPr lang="en-JP" dirty="0"/>
              <a:t>ONNX</a:t>
            </a:r>
          </a:p>
        </p:txBody>
      </p:sp>
    </p:spTree>
    <p:extLst>
      <p:ext uri="{BB962C8B-B14F-4D97-AF65-F5344CB8AC3E}">
        <p14:creationId xmlns:p14="http://schemas.microsoft.com/office/powerpoint/2010/main" val="40898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A12B-6BDD-7C41-A1AC-A8098522620B}"/>
              </a:ext>
            </a:extLst>
          </p:cNvPr>
          <p:cNvSpPr>
            <a:spLocks noGrp="1"/>
          </p:cNvSpPr>
          <p:nvPr>
            <p:ph type="title"/>
          </p:nvPr>
        </p:nvSpPr>
        <p:spPr/>
        <p:txBody>
          <a:bodyPr>
            <a:normAutofit fontScale="90000"/>
          </a:bodyPr>
          <a:lstStyle/>
          <a:p>
            <a:r>
              <a:rPr lang="en-JP" dirty="0"/>
              <a:t>パイプラインを簡素化可能</a:t>
            </a:r>
          </a:p>
        </p:txBody>
      </p:sp>
      <p:pic>
        <p:nvPicPr>
          <p:cNvPr id="5" name="Content Placeholder 4">
            <a:extLst>
              <a:ext uri="{FF2B5EF4-FFF2-40B4-BE49-F238E27FC236}">
                <a16:creationId xmlns:a16="http://schemas.microsoft.com/office/drawing/2014/main" id="{AFA07964-0309-A447-9D68-A4B828EB4075}"/>
              </a:ext>
            </a:extLst>
          </p:cNvPr>
          <p:cNvPicPr>
            <a:picLocks noGrp="1" noChangeAspect="1"/>
          </p:cNvPicPr>
          <p:nvPr>
            <p:ph sz="quarter" idx="10"/>
          </p:nvPr>
        </p:nvPicPr>
        <p:blipFill>
          <a:blip r:embed="rId2"/>
          <a:stretch>
            <a:fillRect/>
          </a:stretch>
        </p:blipFill>
        <p:spPr>
          <a:xfrm>
            <a:off x="596223" y="1435100"/>
            <a:ext cx="11004317" cy="4833938"/>
          </a:xfrm>
        </p:spPr>
      </p:pic>
      <p:sp>
        <p:nvSpPr>
          <p:cNvPr id="3" name="Rounded Rectangle 2">
            <a:extLst>
              <a:ext uri="{FF2B5EF4-FFF2-40B4-BE49-F238E27FC236}">
                <a16:creationId xmlns:a16="http://schemas.microsoft.com/office/drawing/2014/main" id="{FE0CC598-47E4-0C4E-8B29-68073B109EC4}"/>
              </a:ext>
            </a:extLst>
          </p:cNvPr>
          <p:cNvSpPr/>
          <p:nvPr/>
        </p:nvSpPr>
        <p:spPr>
          <a:xfrm>
            <a:off x="2590800" y="3048000"/>
            <a:ext cx="6705600" cy="1905000"/>
          </a:xfrm>
          <a:prstGeom prst="roundRect">
            <a:avLst>
              <a:gd name="adj" fmla="val 5544"/>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Tree>
    <p:extLst>
      <p:ext uri="{BB962C8B-B14F-4D97-AF65-F5344CB8AC3E}">
        <p14:creationId xmlns:p14="http://schemas.microsoft.com/office/powerpoint/2010/main" val="164834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27C1-F118-7A48-A8D7-7712721D144E}"/>
              </a:ext>
            </a:extLst>
          </p:cNvPr>
          <p:cNvSpPr>
            <a:spLocks noGrp="1"/>
          </p:cNvSpPr>
          <p:nvPr>
            <p:ph type="title"/>
          </p:nvPr>
        </p:nvSpPr>
        <p:spPr/>
        <p:txBody>
          <a:bodyPr>
            <a:normAutofit fontScale="90000"/>
          </a:bodyPr>
          <a:lstStyle/>
          <a:p>
            <a:r>
              <a:rPr lang="en-JP" dirty="0"/>
              <a:t>Webサービスとの統合が可能</a:t>
            </a:r>
          </a:p>
        </p:txBody>
      </p:sp>
      <p:pic>
        <p:nvPicPr>
          <p:cNvPr id="5" name="Content Placeholder 4">
            <a:extLst>
              <a:ext uri="{FF2B5EF4-FFF2-40B4-BE49-F238E27FC236}">
                <a16:creationId xmlns:a16="http://schemas.microsoft.com/office/drawing/2014/main" id="{DFBC0D2E-F7AD-9543-8F6D-4EE36347AB7D}"/>
              </a:ext>
            </a:extLst>
          </p:cNvPr>
          <p:cNvPicPr>
            <a:picLocks noGrp="1" noChangeAspect="1"/>
          </p:cNvPicPr>
          <p:nvPr>
            <p:ph sz="quarter" idx="10"/>
          </p:nvPr>
        </p:nvPicPr>
        <p:blipFill>
          <a:blip r:embed="rId2"/>
          <a:stretch>
            <a:fillRect/>
          </a:stretch>
        </p:blipFill>
        <p:spPr>
          <a:xfrm>
            <a:off x="596223" y="1435100"/>
            <a:ext cx="11004317" cy="4833938"/>
          </a:xfrm>
        </p:spPr>
      </p:pic>
      <p:sp>
        <p:nvSpPr>
          <p:cNvPr id="3" name="Rounded Rectangle 2">
            <a:extLst>
              <a:ext uri="{FF2B5EF4-FFF2-40B4-BE49-F238E27FC236}">
                <a16:creationId xmlns:a16="http://schemas.microsoft.com/office/drawing/2014/main" id="{9C31475E-E500-8B4E-A8B5-05766E387EF7}"/>
              </a:ext>
            </a:extLst>
          </p:cNvPr>
          <p:cNvSpPr/>
          <p:nvPr/>
        </p:nvSpPr>
        <p:spPr>
          <a:xfrm>
            <a:off x="2590800" y="3048000"/>
            <a:ext cx="6705600" cy="3124200"/>
          </a:xfrm>
          <a:prstGeom prst="roundRect">
            <a:avLst>
              <a:gd name="adj" fmla="val 5544"/>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Tree>
    <p:extLst>
      <p:ext uri="{BB962C8B-B14F-4D97-AF65-F5344CB8AC3E}">
        <p14:creationId xmlns:p14="http://schemas.microsoft.com/office/powerpoint/2010/main" val="306434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066448-BC06-478A-B67E-DAA2174F27D9}"/>
              </a:ext>
            </a:extLst>
          </p:cNvPr>
          <p:cNvSpPr>
            <a:spLocks noGrp="1"/>
          </p:cNvSpPr>
          <p:nvPr>
            <p:ph type="title"/>
          </p:nvPr>
        </p:nvSpPr>
        <p:spPr>
          <a:xfrm>
            <a:off x="643467" y="643467"/>
            <a:ext cx="10557933" cy="5681133"/>
          </a:xfrm>
        </p:spPr>
        <p:txBody>
          <a:bodyPr vert="horz" lIns="91440" tIns="45720" rIns="91440" bIns="45720" rtlCol="0" anchor="t" anchorCtr="0">
            <a:normAutofit/>
          </a:bodyPr>
          <a:lstStyle/>
          <a:p>
            <a:pPr defTabSz="914400"/>
            <a:r>
              <a:rPr lang="en-US" altLang="zh-CN" sz="2400" dirty="0">
                <a:solidFill>
                  <a:schemeClr val="tx1"/>
                </a:solidFill>
                <a:latin typeface="Yu Gothic" panose="020B0400000000000000" pitchFamily="34" charset="-128"/>
                <a:ea typeface="Yu Gothic" panose="020B0400000000000000" pitchFamily="34" charset="-128"/>
                <a:cs typeface="+mj-cs"/>
              </a:rPr>
              <a:t>Agenda</a:t>
            </a:r>
            <a:br>
              <a:rPr lang="en-US" altLang="zh-CN" sz="2400" dirty="0">
                <a:solidFill>
                  <a:schemeClr val="tx1"/>
                </a:solidFill>
                <a:latin typeface="Yu Gothic" panose="020B0400000000000000" pitchFamily="34" charset="-128"/>
                <a:ea typeface="Yu Gothic" panose="020B0400000000000000" pitchFamily="34" charset="-128"/>
                <a:cs typeface="+mj-cs"/>
              </a:rPr>
            </a:b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1.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とは</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2. </a:t>
            </a:r>
            <a:r>
              <a:rPr lang="en-US" altLang="zh-CN" sz="2400" dirty="0" err="1">
                <a:solidFill>
                  <a:schemeClr val="tx1"/>
                </a:solidFill>
                <a:latin typeface="Yu Gothic" panose="020B0400000000000000" pitchFamily="34" charset="-128"/>
                <a:ea typeface="Yu Gothic" panose="020B0400000000000000" pitchFamily="34" charset="-128"/>
                <a:cs typeface="+mj-cs"/>
              </a:rPr>
              <a:t>SynapseML</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の全体像</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3.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の利用例</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synapse.ml.opencv</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による画像変換</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synapse.ml.featuraize</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によるデータ加工</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回帰</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(Linear Regressor</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LightGBM</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VW)</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Cognitive Services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を利用した英日テキスト翻訳</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Geospacial</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Services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を利用した</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Reverse geocoding</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ONNX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モデル</a:t>
            </a:r>
            <a:r>
              <a:rPr lang="ja-JP" altLang="en-US" sz="240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en-US" altLang="ja-JP" sz="2400" dirty="0">
                <a:solidFill>
                  <a:schemeClr val="bg1">
                    <a:lumMod val="65000"/>
                    <a:lumOff val="35000"/>
                  </a:schemeClr>
                </a:solidFill>
                <a:latin typeface="Yu Gothic" panose="020B0400000000000000" pitchFamily="34" charset="-128"/>
                <a:ea typeface="Yu Gothic" panose="020B0400000000000000" pitchFamily="34" charset="-128"/>
                <a:cs typeface="+mj-cs"/>
              </a:rPr>
              <a:t>(</a:t>
            </a:r>
            <a:r>
              <a:rPr lang="en-US" altLang="ja-JP"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LightGBM</a:t>
            </a:r>
            <a:r>
              <a:rPr lang="en-US" altLang="ja-JP"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の利用</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パイプラインの作成と実行</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4</a:t>
            </a:r>
            <a:r>
              <a:rPr lang="en-US" altLang="ja-JP"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まとめ</a:t>
            </a:r>
            <a:endPar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endParaRPr>
          </a:p>
        </p:txBody>
      </p:sp>
      <p:pic>
        <p:nvPicPr>
          <p:cNvPr id="6" name="Picture 5" descr="Abstract background of mesh on pink">
            <a:extLst>
              <a:ext uri="{FF2B5EF4-FFF2-40B4-BE49-F238E27FC236}">
                <a16:creationId xmlns:a16="http://schemas.microsoft.com/office/drawing/2014/main" id="{5B17956C-6D10-413E-9E9C-5811B0A6796F}"/>
              </a:ext>
            </a:extLst>
          </p:cNvPr>
          <p:cNvPicPr>
            <a:picLocks noChangeAspect="1"/>
          </p:cNvPicPr>
          <p:nvPr/>
        </p:nvPicPr>
        <p:blipFill rotWithShape="1">
          <a:blip r:embed="rId3">
            <a:duotone>
              <a:schemeClr val="accent3">
                <a:shade val="45000"/>
                <a:satMod val="135000"/>
              </a:schemeClr>
              <a:prstClr val="white"/>
            </a:duotone>
            <a:alphaModFix amt="30000"/>
            <a:extLst>
              <a:ext uri="{BEBA8EAE-BF5A-486C-A8C5-ECC9F3942E4B}">
                <a14:imgProps xmlns:a14="http://schemas.microsoft.com/office/drawing/2010/main">
                  <a14:imgLayer r:embed="rId4">
                    <a14:imgEffect>
                      <a14:saturation sat="75000"/>
                    </a14:imgEffect>
                    <a14:imgEffect>
                      <a14:brightnessContrast bright="32000" contrast="-10000"/>
                    </a14:imgEffect>
                  </a14:imgLayer>
                </a14:imgProps>
              </a:ext>
            </a:extLst>
          </a:blip>
          <a:srcRect l="23924" r="1803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5181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8F4245E7-4B04-D84D-ABE7-F37FD6B41DD5}"/>
              </a:ext>
            </a:extLst>
          </p:cNvPr>
          <p:cNvCxnSpPr/>
          <p:nvPr/>
        </p:nvCxnSpPr>
        <p:spPr>
          <a:xfrm>
            <a:off x="1371601" y="1676400"/>
            <a:ext cx="0" cy="5071442"/>
          </a:xfrm>
          <a:prstGeom prst="line">
            <a:avLst/>
          </a:prstGeom>
          <a:ln>
            <a:solidFill>
              <a:schemeClr val="bg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305CE5-70BF-EA41-B49E-D2C7D6F82EE4}"/>
              </a:ext>
            </a:extLst>
          </p:cNvPr>
          <p:cNvCxnSpPr/>
          <p:nvPr/>
        </p:nvCxnSpPr>
        <p:spPr>
          <a:xfrm>
            <a:off x="2821729" y="1676400"/>
            <a:ext cx="0" cy="5071442"/>
          </a:xfrm>
          <a:prstGeom prst="line">
            <a:avLst/>
          </a:prstGeom>
          <a:ln>
            <a:solidFill>
              <a:schemeClr val="bg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B4902E9-3519-6E44-A837-3708EFA5BA3E}"/>
              </a:ext>
            </a:extLst>
          </p:cNvPr>
          <p:cNvCxnSpPr/>
          <p:nvPr/>
        </p:nvCxnSpPr>
        <p:spPr>
          <a:xfrm>
            <a:off x="6779821" y="1676400"/>
            <a:ext cx="0" cy="5071442"/>
          </a:xfrm>
          <a:prstGeom prst="line">
            <a:avLst/>
          </a:prstGeom>
          <a:ln>
            <a:solidFill>
              <a:schemeClr val="bg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65CCD6D-FCD2-0A4B-BA18-7501EBB44A82}"/>
              </a:ext>
            </a:extLst>
          </p:cNvPr>
          <p:cNvCxnSpPr/>
          <p:nvPr/>
        </p:nvCxnSpPr>
        <p:spPr>
          <a:xfrm>
            <a:off x="9353986" y="1676400"/>
            <a:ext cx="0" cy="5071442"/>
          </a:xfrm>
          <a:prstGeom prst="line">
            <a:avLst/>
          </a:prstGeom>
          <a:ln>
            <a:solidFill>
              <a:schemeClr val="bg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C150F9B4-29F7-B047-915B-BC4ABC32874D}"/>
              </a:ext>
            </a:extLst>
          </p:cNvPr>
          <p:cNvSpPr/>
          <p:nvPr/>
        </p:nvSpPr>
        <p:spPr>
          <a:xfrm>
            <a:off x="9437912" y="5307602"/>
            <a:ext cx="2601688" cy="1440240"/>
          </a:xfrm>
          <a:prstGeom prst="roundRect">
            <a:avLst>
              <a:gd name="adj" fmla="val 4835"/>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89" name="Rounded Rectangle 88">
            <a:extLst>
              <a:ext uri="{FF2B5EF4-FFF2-40B4-BE49-F238E27FC236}">
                <a16:creationId xmlns:a16="http://schemas.microsoft.com/office/drawing/2014/main" id="{B84CEDE3-07B0-CD46-B543-BF9F1E708698}"/>
              </a:ext>
            </a:extLst>
          </p:cNvPr>
          <p:cNvSpPr/>
          <p:nvPr/>
        </p:nvSpPr>
        <p:spPr>
          <a:xfrm>
            <a:off x="5734338" y="5344001"/>
            <a:ext cx="3052471" cy="697587"/>
          </a:xfrm>
          <a:prstGeom prst="roundRect">
            <a:avLst>
              <a:gd name="adj" fmla="val 9186"/>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1" name="Rounded Rectangle 90">
            <a:extLst>
              <a:ext uri="{FF2B5EF4-FFF2-40B4-BE49-F238E27FC236}">
                <a16:creationId xmlns:a16="http://schemas.microsoft.com/office/drawing/2014/main" id="{D2345DF5-3BAD-7242-A566-39FF89C7F42E}"/>
              </a:ext>
            </a:extLst>
          </p:cNvPr>
          <p:cNvSpPr/>
          <p:nvPr/>
        </p:nvSpPr>
        <p:spPr>
          <a:xfrm>
            <a:off x="5734338" y="3831190"/>
            <a:ext cx="5767190" cy="616505"/>
          </a:xfrm>
          <a:prstGeom prst="roundRect">
            <a:avLst>
              <a:gd name="adj" fmla="val 14847"/>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3" name="Rounded Rectangle 92">
            <a:extLst>
              <a:ext uri="{FF2B5EF4-FFF2-40B4-BE49-F238E27FC236}">
                <a16:creationId xmlns:a16="http://schemas.microsoft.com/office/drawing/2014/main" id="{8CDD5C1E-D718-0A4D-B759-41F97E99FE00}"/>
              </a:ext>
            </a:extLst>
          </p:cNvPr>
          <p:cNvSpPr/>
          <p:nvPr/>
        </p:nvSpPr>
        <p:spPr>
          <a:xfrm>
            <a:off x="5734338" y="4584936"/>
            <a:ext cx="3657844" cy="616505"/>
          </a:xfrm>
          <a:prstGeom prst="roundRect">
            <a:avLst>
              <a:gd name="adj" fmla="val 14847"/>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5" name="Rounded Rectangle 94">
            <a:extLst>
              <a:ext uri="{FF2B5EF4-FFF2-40B4-BE49-F238E27FC236}">
                <a16:creationId xmlns:a16="http://schemas.microsoft.com/office/drawing/2014/main" id="{52DA5975-3D83-6548-9D03-D4993192BA34}"/>
              </a:ext>
            </a:extLst>
          </p:cNvPr>
          <p:cNvSpPr/>
          <p:nvPr/>
        </p:nvSpPr>
        <p:spPr>
          <a:xfrm>
            <a:off x="4396733" y="3098245"/>
            <a:ext cx="4995449" cy="616505"/>
          </a:xfrm>
          <a:prstGeom prst="roundRect">
            <a:avLst>
              <a:gd name="adj" fmla="val 14847"/>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7" name="Rounded Rectangle 96">
            <a:extLst>
              <a:ext uri="{FF2B5EF4-FFF2-40B4-BE49-F238E27FC236}">
                <a16:creationId xmlns:a16="http://schemas.microsoft.com/office/drawing/2014/main" id="{4E39BF38-D860-434A-9405-DCC5671AB5EE}"/>
              </a:ext>
            </a:extLst>
          </p:cNvPr>
          <p:cNvSpPr/>
          <p:nvPr/>
        </p:nvSpPr>
        <p:spPr>
          <a:xfrm>
            <a:off x="2717577" y="3119591"/>
            <a:ext cx="1507547" cy="1523856"/>
          </a:xfrm>
          <a:prstGeom prst="roundRect">
            <a:avLst>
              <a:gd name="adj" fmla="val 6912"/>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9" name="Rounded Rectangle 98">
            <a:extLst>
              <a:ext uri="{FF2B5EF4-FFF2-40B4-BE49-F238E27FC236}">
                <a16:creationId xmlns:a16="http://schemas.microsoft.com/office/drawing/2014/main" id="{113DFCE6-DB6C-5B4F-9F18-535A6B20D6C3}"/>
              </a:ext>
            </a:extLst>
          </p:cNvPr>
          <p:cNvSpPr/>
          <p:nvPr/>
        </p:nvSpPr>
        <p:spPr>
          <a:xfrm>
            <a:off x="381000" y="1743019"/>
            <a:ext cx="11658599" cy="1233753"/>
          </a:xfrm>
          <a:prstGeom prst="roundRect">
            <a:avLst>
              <a:gd name="adj" fmla="val 9755"/>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2" name="Title 1">
            <a:extLst>
              <a:ext uri="{FF2B5EF4-FFF2-40B4-BE49-F238E27FC236}">
                <a16:creationId xmlns:a16="http://schemas.microsoft.com/office/drawing/2014/main" id="{B4E3AA7C-EF76-B844-A13D-262C3D0BB5D5}"/>
              </a:ext>
            </a:extLst>
          </p:cNvPr>
          <p:cNvSpPr>
            <a:spLocks noGrp="1"/>
          </p:cNvSpPr>
          <p:nvPr>
            <p:ph type="title"/>
          </p:nvPr>
        </p:nvSpPr>
        <p:spPr/>
        <p:txBody>
          <a:bodyPr>
            <a:normAutofit fontScale="90000"/>
          </a:bodyPr>
          <a:lstStyle/>
          <a:p>
            <a:r>
              <a:rPr lang="en-JP" dirty="0"/>
              <a:t>SynapseML の全体像</a:t>
            </a:r>
          </a:p>
        </p:txBody>
      </p:sp>
      <p:sp>
        <p:nvSpPr>
          <p:cNvPr id="3" name="Pentagon 2">
            <a:extLst>
              <a:ext uri="{FF2B5EF4-FFF2-40B4-BE49-F238E27FC236}">
                <a16:creationId xmlns:a16="http://schemas.microsoft.com/office/drawing/2014/main" id="{5E07A8FC-95A5-874F-A44A-49CB7F15F9F2}"/>
              </a:ext>
            </a:extLst>
          </p:cNvPr>
          <p:cNvSpPr/>
          <p:nvPr/>
        </p:nvSpPr>
        <p:spPr>
          <a:xfrm>
            <a:off x="381000" y="1201904"/>
            <a:ext cx="1080203" cy="398296"/>
          </a:xfrm>
          <a:prstGeom prst="homePlat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solidFill>
              </a:rPr>
              <a:t>データ準備</a:t>
            </a:r>
          </a:p>
        </p:txBody>
      </p:sp>
      <p:sp>
        <p:nvSpPr>
          <p:cNvPr id="4" name="Chevron 3">
            <a:extLst>
              <a:ext uri="{FF2B5EF4-FFF2-40B4-BE49-F238E27FC236}">
                <a16:creationId xmlns:a16="http://schemas.microsoft.com/office/drawing/2014/main" id="{57E5CEA4-1915-B54B-8F35-82774BF2A6AF}"/>
              </a:ext>
            </a:extLst>
          </p:cNvPr>
          <p:cNvSpPr/>
          <p:nvPr/>
        </p:nvSpPr>
        <p:spPr>
          <a:xfrm>
            <a:off x="1371601" y="1201904"/>
            <a:ext cx="1524000" cy="398296"/>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400" dirty="0">
                <a:solidFill>
                  <a:schemeClr val="bg1"/>
                </a:solidFill>
              </a:rPr>
              <a:t>データ理解</a:t>
            </a:r>
          </a:p>
        </p:txBody>
      </p:sp>
      <p:sp>
        <p:nvSpPr>
          <p:cNvPr id="6" name="Chevron 5">
            <a:extLst>
              <a:ext uri="{FF2B5EF4-FFF2-40B4-BE49-F238E27FC236}">
                <a16:creationId xmlns:a16="http://schemas.microsoft.com/office/drawing/2014/main" id="{0437CD2C-DCDC-D542-89E1-28058A87D5B1}"/>
              </a:ext>
            </a:extLst>
          </p:cNvPr>
          <p:cNvSpPr/>
          <p:nvPr/>
        </p:nvSpPr>
        <p:spPr>
          <a:xfrm>
            <a:off x="2819401" y="1201904"/>
            <a:ext cx="4038599" cy="398296"/>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400" dirty="0">
                <a:solidFill>
                  <a:schemeClr val="bg1"/>
                </a:solidFill>
              </a:rPr>
              <a:t>前処理</a:t>
            </a:r>
          </a:p>
        </p:txBody>
      </p:sp>
      <p:sp>
        <p:nvSpPr>
          <p:cNvPr id="8" name="Chevron 7">
            <a:extLst>
              <a:ext uri="{FF2B5EF4-FFF2-40B4-BE49-F238E27FC236}">
                <a16:creationId xmlns:a16="http://schemas.microsoft.com/office/drawing/2014/main" id="{8D4F4961-011F-BB47-AA1E-26ED19E582EB}"/>
              </a:ext>
            </a:extLst>
          </p:cNvPr>
          <p:cNvSpPr/>
          <p:nvPr/>
        </p:nvSpPr>
        <p:spPr>
          <a:xfrm>
            <a:off x="6781800" y="1200046"/>
            <a:ext cx="2656112" cy="398296"/>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400" dirty="0">
                <a:solidFill>
                  <a:schemeClr val="bg1"/>
                </a:solidFill>
              </a:rPr>
              <a:t>モデル開発</a:t>
            </a:r>
          </a:p>
        </p:txBody>
      </p:sp>
      <p:sp>
        <p:nvSpPr>
          <p:cNvPr id="10" name="Chevron 9">
            <a:extLst>
              <a:ext uri="{FF2B5EF4-FFF2-40B4-BE49-F238E27FC236}">
                <a16:creationId xmlns:a16="http://schemas.microsoft.com/office/drawing/2014/main" id="{CC7B4BDC-7938-E841-BE3C-B3DF0913E5BB}"/>
              </a:ext>
            </a:extLst>
          </p:cNvPr>
          <p:cNvSpPr/>
          <p:nvPr/>
        </p:nvSpPr>
        <p:spPr>
          <a:xfrm>
            <a:off x="9372599" y="1201904"/>
            <a:ext cx="2535095" cy="398296"/>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400" dirty="0">
                <a:solidFill>
                  <a:schemeClr val="bg1"/>
                </a:solidFill>
              </a:rPr>
              <a:t>モデル評価</a:t>
            </a:r>
          </a:p>
        </p:txBody>
      </p:sp>
      <p:sp>
        <p:nvSpPr>
          <p:cNvPr id="11" name="Rounded Rectangle 10">
            <a:extLst>
              <a:ext uri="{FF2B5EF4-FFF2-40B4-BE49-F238E27FC236}">
                <a16:creationId xmlns:a16="http://schemas.microsoft.com/office/drawing/2014/main" id="{201976B9-EEE2-AD41-BDFA-4D5293091F6A}"/>
              </a:ext>
            </a:extLst>
          </p:cNvPr>
          <p:cNvSpPr/>
          <p:nvPr/>
        </p:nvSpPr>
        <p:spPr>
          <a:xfrm>
            <a:off x="1461203" y="2117275"/>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exploratory</a:t>
            </a:r>
          </a:p>
        </p:txBody>
      </p:sp>
      <p:sp>
        <p:nvSpPr>
          <p:cNvPr id="13" name="Rounded Rectangle 12">
            <a:extLst>
              <a:ext uri="{FF2B5EF4-FFF2-40B4-BE49-F238E27FC236}">
                <a16:creationId xmlns:a16="http://schemas.microsoft.com/office/drawing/2014/main" id="{6E045110-3CAE-9141-BF2A-3F7E555C4AA8}"/>
              </a:ext>
            </a:extLst>
          </p:cNvPr>
          <p:cNvSpPr/>
          <p:nvPr/>
        </p:nvSpPr>
        <p:spPr>
          <a:xfrm>
            <a:off x="5486644" y="2120430"/>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featurize</a:t>
            </a:r>
          </a:p>
        </p:txBody>
      </p:sp>
      <p:sp>
        <p:nvSpPr>
          <p:cNvPr id="14" name="TextBox 13">
            <a:extLst>
              <a:ext uri="{FF2B5EF4-FFF2-40B4-BE49-F238E27FC236}">
                <a16:creationId xmlns:a16="http://schemas.microsoft.com/office/drawing/2014/main" id="{0FD0EE4E-8842-BA4A-9983-CAEB732410FE}"/>
              </a:ext>
            </a:extLst>
          </p:cNvPr>
          <p:cNvSpPr txBox="1"/>
          <p:nvPr/>
        </p:nvSpPr>
        <p:spPr>
          <a:xfrm>
            <a:off x="422086" y="2205187"/>
            <a:ext cx="998030" cy="307777"/>
          </a:xfrm>
          <a:prstGeom prst="rect">
            <a:avLst/>
          </a:prstGeom>
          <a:noFill/>
        </p:spPr>
        <p:txBody>
          <a:bodyPr wrap="none" rtlCol="0">
            <a:spAutoFit/>
          </a:bodyPr>
          <a:lstStyle/>
          <a:p>
            <a:r>
              <a:rPr lang="en-JP" sz="1400" dirty="0"/>
              <a:t>synapse.ml</a:t>
            </a:r>
          </a:p>
        </p:txBody>
      </p:sp>
      <p:sp>
        <p:nvSpPr>
          <p:cNvPr id="16" name="TextBox 15">
            <a:extLst>
              <a:ext uri="{FF2B5EF4-FFF2-40B4-BE49-F238E27FC236}">
                <a16:creationId xmlns:a16="http://schemas.microsoft.com/office/drawing/2014/main" id="{AC3F5A00-A87B-2C48-9275-CC57A09B614B}"/>
              </a:ext>
            </a:extLst>
          </p:cNvPr>
          <p:cNvSpPr txBox="1"/>
          <p:nvPr/>
        </p:nvSpPr>
        <p:spPr>
          <a:xfrm>
            <a:off x="2993586" y="3093193"/>
            <a:ext cx="998030" cy="523220"/>
          </a:xfrm>
          <a:prstGeom prst="rect">
            <a:avLst/>
          </a:prstGeom>
          <a:noFill/>
        </p:spPr>
        <p:txBody>
          <a:bodyPr wrap="none" rtlCol="0">
            <a:spAutoFit/>
          </a:bodyPr>
          <a:lstStyle/>
          <a:p>
            <a:r>
              <a:rPr lang="en-JP" sz="1400" dirty="0"/>
              <a:t>synapse.ml</a:t>
            </a:r>
          </a:p>
          <a:p>
            <a:pPr algn="r"/>
            <a:r>
              <a:rPr lang="en-JP" sz="1400" dirty="0"/>
              <a:t>.opencv</a:t>
            </a:r>
          </a:p>
        </p:txBody>
      </p:sp>
      <p:sp>
        <p:nvSpPr>
          <p:cNvPr id="18" name="Rounded Rectangle 17">
            <a:extLst>
              <a:ext uri="{FF2B5EF4-FFF2-40B4-BE49-F238E27FC236}">
                <a16:creationId xmlns:a16="http://schemas.microsoft.com/office/drawing/2014/main" id="{BFA21335-8CC6-F14B-B971-179870003123}"/>
              </a:ext>
            </a:extLst>
          </p:cNvPr>
          <p:cNvSpPr/>
          <p:nvPr/>
        </p:nvSpPr>
        <p:spPr>
          <a:xfrm>
            <a:off x="5485229" y="3218720"/>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VowpalWabbit</a:t>
            </a:r>
          </a:p>
          <a:p>
            <a:pPr algn="ctr"/>
            <a:r>
              <a:rPr lang="en-JP" sz="1000" dirty="0">
                <a:solidFill>
                  <a:schemeClr val="bg1">
                    <a:lumMod val="75000"/>
                    <a:lumOff val="25000"/>
                  </a:schemeClr>
                </a:solidFill>
              </a:rPr>
              <a:t>Featurizer</a:t>
            </a:r>
          </a:p>
        </p:txBody>
      </p:sp>
      <p:sp>
        <p:nvSpPr>
          <p:cNvPr id="20" name="Rounded Rectangle 19">
            <a:extLst>
              <a:ext uri="{FF2B5EF4-FFF2-40B4-BE49-F238E27FC236}">
                <a16:creationId xmlns:a16="http://schemas.microsoft.com/office/drawing/2014/main" id="{732C22C3-B575-3A4C-8090-03CF56140FE2}"/>
              </a:ext>
            </a:extLst>
          </p:cNvPr>
          <p:cNvSpPr/>
          <p:nvPr/>
        </p:nvSpPr>
        <p:spPr>
          <a:xfrm>
            <a:off x="4207786" y="2115629"/>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geospatial</a:t>
            </a:r>
          </a:p>
        </p:txBody>
      </p:sp>
      <p:sp>
        <p:nvSpPr>
          <p:cNvPr id="22" name="Rounded Rectangle 21">
            <a:extLst>
              <a:ext uri="{FF2B5EF4-FFF2-40B4-BE49-F238E27FC236}">
                <a16:creationId xmlns:a16="http://schemas.microsoft.com/office/drawing/2014/main" id="{65C6DA89-4179-4D4A-871B-8CE7D204EAB1}"/>
              </a:ext>
            </a:extLst>
          </p:cNvPr>
          <p:cNvSpPr/>
          <p:nvPr/>
        </p:nvSpPr>
        <p:spPr>
          <a:xfrm>
            <a:off x="2928928" y="2115629"/>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a:t>
            </a:r>
          </a:p>
        </p:txBody>
      </p:sp>
      <p:sp>
        <p:nvSpPr>
          <p:cNvPr id="24" name="TextBox 23">
            <a:extLst>
              <a:ext uri="{FF2B5EF4-FFF2-40B4-BE49-F238E27FC236}">
                <a16:creationId xmlns:a16="http://schemas.microsoft.com/office/drawing/2014/main" id="{B55628A9-4985-7C40-9070-9FA58B6F0FB1}"/>
              </a:ext>
            </a:extLst>
          </p:cNvPr>
          <p:cNvSpPr txBox="1"/>
          <p:nvPr/>
        </p:nvSpPr>
        <p:spPr>
          <a:xfrm>
            <a:off x="4445620" y="3150255"/>
            <a:ext cx="998030" cy="523220"/>
          </a:xfrm>
          <a:prstGeom prst="rect">
            <a:avLst/>
          </a:prstGeom>
          <a:noFill/>
        </p:spPr>
        <p:txBody>
          <a:bodyPr wrap="none" rtlCol="0">
            <a:spAutoFit/>
          </a:bodyPr>
          <a:lstStyle/>
          <a:p>
            <a:r>
              <a:rPr lang="en-JP" sz="1400" dirty="0"/>
              <a:t>synapse.ml</a:t>
            </a:r>
          </a:p>
          <a:p>
            <a:pPr algn="r"/>
            <a:r>
              <a:rPr lang="en-JP" sz="1400" dirty="0"/>
              <a:t>.vw</a:t>
            </a:r>
          </a:p>
        </p:txBody>
      </p:sp>
      <p:sp>
        <p:nvSpPr>
          <p:cNvPr id="26" name="Rounded Rectangle 25">
            <a:extLst>
              <a:ext uri="{FF2B5EF4-FFF2-40B4-BE49-F238E27FC236}">
                <a16:creationId xmlns:a16="http://schemas.microsoft.com/office/drawing/2014/main" id="{EFDA980B-93B6-394B-B0FE-DD8B892E3EEF}"/>
              </a:ext>
            </a:extLst>
          </p:cNvPr>
          <p:cNvSpPr/>
          <p:nvPr/>
        </p:nvSpPr>
        <p:spPr>
          <a:xfrm>
            <a:off x="2915630" y="4095844"/>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a:t>
            </a:r>
          </a:p>
          <a:p>
            <a:pPr algn="ctr"/>
            <a:r>
              <a:rPr lang="en-JP" sz="1000" dirty="0">
                <a:solidFill>
                  <a:schemeClr val="bg1">
                    <a:lumMod val="75000"/>
                    <a:lumOff val="25000"/>
                  </a:schemeClr>
                </a:solidFill>
              </a:rPr>
              <a:t>Transformer</a:t>
            </a:r>
          </a:p>
        </p:txBody>
      </p:sp>
      <p:sp>
        <p:nvSpPr>
          <p:cNvPr id="28" name="Rounded Rectangle 27">
            <a:extLst>
              <a:ext uri="{FF2B5EF4-FFF2-40B4-BE49-F238E27FC236}">
                <a16:creationId xmlns:a16="http://schemas.microsoft.com/office/drawing/2014/main" id="{2C533F31-1A10-0949-9B81-B76DA3E7D7AB}"/>
              </a:ext>
            </a:extLst>
          </p:cNvPr>
          <p:cNvSpPr/>
          <p:nvPr/>
        </p:nvSpPr>
        <p:spPr>
          <a:xfrm>
            <a:off x="2917417" y="3616413"/>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ImageSet</a:t>
            </a:r>
          </a:p>
          <a:p>
            <a:pPr algn="ctr"/>
            <a:r>
              <a:rPr lang="en-JP" sz="1000" dirty="0">
                <a:solidFill>
                  <a:schemeClr val="bg1">
                    <a:lumMod val="75000"/>
                    <a:lumOff val="25000"/>
                  </a:schemeClr>
                </a:solidFill>
              </a:rPr>
              <a:t>Augmenter</a:t>
            </a:r>
          </a:p>
        </p:txBody>
      </p:sp>
      <p:sp>
        <p:nvSpPr>
          <p:cNvPr id="30" name="Rounded Rectangle 29">
            <a:extLst>
              <a:ext uri="{FF2B5EF4-FFF2-40B4-BE49-F238E27FC236}">
                <a16:creationId xmlns:a16="http://schemas.microsoft.com/office/drawing/2014/main" id="{981A8771-C6BA-F14B-811B-DED3D3ECCD73}"/>
              </a:ext>
            </a:extLst>
          </p:cNvPr>
          <p:cNvSpPr/>
          <p:nvPr/>
        </p:nvSpPr>
        <p:spPr>
          <a:xfrm>
            <a:off x="1461203" y="1811504"/>
            <a:ext cx="10140807" cy="220629"/>
          </a:xfrm>
          <a:prstGeom prst="roundRect">
            <a:avLst>
              <a:gd name="adj" fmla="val 135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stages</a:t>
            </a:r>
          </a:p>
        </p:txBody>
      </p:sp>
      <p:sp>
        <p:nvSpPr>
          <p:cNvPr id="32" name="TextBox 31">
            <a:extLst>
              <a:ext uri="{FF2B5EF4-FFF2-40B4-BE49-F238E27FC236}">
                <a16:creationId xmlns:a16="http://schemas.microsoft.com/office/drawing/2014/main" id="{BA3C0244-9C82-9247-BB6A-4754ED9B6209}"/>
              </a:ext>
            </a:extLst>
          </p:cNvPr>
          <p:cNvSpPr txBox="1"/>
          <p:nvPr/>
        </p:nvSpPr>
        <p:spPr>
          <a:xfrm>
            <a:off x="5808725" y="4631578"/>
            <a:ext cx="998030" cy="523220"/>
          </a:xfrm>
          <a:prstGeom prst="rect">
            <a:avLst/>
          </a:prstGeom>
          <a:noFill/>
        </p:spPr>
        <p:txBody>
          <a:bodyPr wrap="none" rtlCol="0">
            <a:spAutoFit/>
          </a:bodyPr>
          <a:lstStyle/>
          <a:p>
            <a:r>
              <a:rPr lang="en-JP" sz="1400" dirty="0"/>
              <a:t>synapse.ml</a:t>
            </a:r>
          </a:p>
          <a:p>
            <a:pPr algn="r"/>
            <a:r>
              <a:rPr lang="en-JP" sz="1400" dirty="0"/>
              <a:t>.lightgbm</a:t>
            </a:r>
          </a:p>
        </p:txBody>
      </p:sp>
      <p:sp>
        <p:nvSpPr>
          <p:cNvPr id="34" name="TextBox 33">
            <a:extLst>
              <a:ext uri="{FF2B5EF4-FFF2-40B4-BE49-F238E27FC236}">
                <a16:creationId xmlns:a16="http://schemas.microsoft.com/office/drawing/2014/main" id="{418540C6-CEB6-EA47-8C36-5EC501821D99}"/>
              </a:ext>
            </a:extLst>
          </p:cNvPr>
          <p:cNvSpPr txBox="1"/>
          <p:nvPr/>
        </p:nvSpPr>
        <p:spPr>
          <a:xfrm>
            <a:off x="5781791" y="3871843"/>
            <a:ext cx="998030" cy="523220"/>
          </a:xfrm>
          <a:prstGeom prst="rect">
            <a:avLst/>
          </a:prstGeom>
          <a:noFill/>
        </p:spPr>
        <p:txBody>
          <a:bodyPr wrap="none" rtlCol="0">
            <a:spAutoFit/>
          </a:bodyPr>
          <a:lstStyle/>
          <a:p>
            <a:r>
              <a:rPr lang="en-JP" sz="1400" dirty="0"/>
              <a:t>synapse.ml</a:t>
            </a:r>
          </a:p>
          <a:p>
            <a:pPr algn="r"/>
            <a:r>
              <a:rPr lang="en-JP" sz="1400" dirty="0"/>
              <a:t>.train</a:t>
            </a:r>
          </a:p>
        </p:txBody>
      </p:sp>
      <p:sp>
        <p:nvSpPr>
          <p:cNvPr id="36" name="Rounded Rectangle 35">
            <a:extLst>
              <a:ext uri="{FF2B5EF4-FFF2-40B4-BE49-F238E27FC236}">
                <a16:creationId xmlns:a16="http://schemas.microsoft.com/office/drawing/2014/main" id="{C5FAC328-2083-6740-A313-CA353B85C5C3}"/>
              </a:ext>
            </a:extLst>
          </p:cNvPr>
          <p:cNvSpPr/>
          <p:nvPr/>
        </p:nvSpPr>
        <p:spPr>
          <a:xfrm>
            <a:off x="6885228" y="4028808"/>
            <a:ext cx="1143000" cy="2206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TrainRegressor</a:t>
            </a:r>
          </a:p>
        </p:txBody>
      </p:sp>
      <p:sp>
        <p:nvSpPr>
          <p:cNvPr id="38" name="Rounded Rectangle 37">
            <a:extLst>
              <a:ext uri="{FF2B5EF4-FFF2-40B4-BE49-F238E27FC236}">
                <a16:creationId xmlns:a16="http://schemas.microsoft.com/office/drawing/2014/main" id="{8E393644-A4AB-7A49-96DC-710B2EC0BA4B}"/>
              </a:ext>
            </a:extLst>
          </p:cNvPr>
          <p:cNvSpPr/>
          <p:nvPr/>
        </p:nvSpPr>
        <p:spPr>
          <a:xfrm>
            <a:off x="6880034" y="4700839"/>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LightGBM</a:t>
            </a:r>
          </a:p>
          <a:p>
            <a:pPr algn="ctr"/>
            <a:r>
              <a:rPr lang="en-JP" sz="1000" dirty="0">
                <a:solidFill>
                  <a:schemeClr val="bg1">
                    <a:lumMod val="75000"/>
                    <a:lumOff val="25000"/>
                  </a:schemeClr>
                </a:solidFill>
              </a:rPr>
              <a:t>Regressor</a:t>
            </a:r>
          </a:p>
        </p:txBody>
      </p:sp>
      <p:sp>
        <p:nvSpPr>
          <p:cNvPr id="40" name="Rounded Rectangle 39">
            <a:extLst>
              <a:ext uri="{FF2B5EF4-FFF2-40B4-BE49-F238E27FC236}">
                <a16:creationId xmlns:a16="http://schemas.microsoft.com/office/drawing/2014/main" id="{2555FE6B-E779-5440-9FFA-36A4BA0117A2}"/>
              </a:ext>
            </a:extLst>
          </p:cNvPr>
          <p:cNvSpPr/>
          <p:nvPr/>
        </p:nvSpPr>
        <p:spPr>
          <a:xfrm>
            <a:off x="6882522" y="3219320"/>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VowpalWabbit</a:t>
            </a:r>
          </a:p>
          <a:p>
            <a:pPr algn="ctr"/>
            <a:r>
              <a:rPr lang="en-JP" sz="1000" dirty="0">
                <a:solidFill>
                  <a:schemeClr val="bg1">
                    <a:lumMod val="75000"/>
                    <a:lumOff val="25000"/>
                  </a:schemeClr>
                </a:solidFill>
              </a:rPr>
              <a:t>Regressor</a:t>
            </a:r>
          </a:p>
        </p:txBody>
      </p:sp>
      <p:sp>
        <p:nvSpPr>
          <p:cNvPr id="42" name="Rounded Rectangle 41">
            <a:extLst>
              <a:ext uri="{FF2B5EF4-FFF2-40B4-BE49-F238E27FC236}">
                <a16:creationId xmlns:a16="http://schemas.microsoft.com/office/drawing/2014/main" id="{7E11E296-AB79-7046-AD81-BE860F2BCC8F}"/>
              </a:ext>
            </a:extLst>
          </p:cNvPr>
          <p:cNvSpPr/>
          <p:nvPr/>
        </p:nvSpPr>
        <p:spPr>
          <a:xfrm>
            <a:off x="8101555" y="4023140"/>
            <a:ext cx="1143000" cy="2206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TrainClassifier</a:t>
            </a:r>
          </a:p>
        </p:txBody>
      </p:sp>
      <p:sp>
        <p:nvSpPr>
          <p:cNvPr id="44" name="Rounded Rectangle 43">
            <a:extLst>
              <a:ext uri="{FF2B5EF4-FFF2-40B4-BE49-F238E27FC236}">
                <a16:creationId xmlns:a16="http://schemas.microsoft.com/office/drawing/2014/main" id="{ADAE2C9F-5D22-ED43-9BF2-ACBFC30A1BA1}"/>
              </a:ext>
            </a:extLst>
          </p:cNvPr>
          <p:cNvSpPr/>
          <p:nvPr/>
        </p:nvSpPr>
        <p:spPr>
          <a:xfrm>
            <a:off x="8099093" y="4701881"/>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LightGBM</a:t>
            </a:r>
          </a:p>
          <a:p>
            <a:pPr algn="ctr"/>
            <a:r>
              <a:rPr lang="en-JP" sz="1000" dirty="0">
                <a:solidFill>
                  <a:schemeClr val="bg1">
                    <a:lumMod val="75000"/>
                    <a:lumOff val="25000"/>
                  </a:schemeClr>
                </a:solidFill>
              </a:rPr>
              <a:t>Classifier</a:t>
            </a:r>
          </a:p>
        </p:txBody>
      </p:sp>
      <p:sp>
        <p:nvSpPr>
          <p:cNvPr id="46" name="Rounded Rectangle 45">
            <a:extLst>
              <a:ext uri="{FF2B5EF4-FFF2-40B4-BE49-F238E27FC236}">
                <a16:creationId xmlns:a16="http://schemas.microsoft.com/office/drawing/2014/main" id="{358D71AA-B1FB-2F46-904F-9D386DBE25E6}"/>
              </a:ext>
            </a:extLst>
          </p:cNvPr>
          <p:cNvSpPr/>
          <p:nvPr/>
        </p:nvSpPr>
        <p:spPr>
          <a:xfrm>
            <a:off x="8099093" y="3218720"/>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VowpalWabbit</a:t>
            </a:r>
          </a:p>
          <a:p>
            <a:pPr algn="ctr"/>
            <a:r>
              <a:rPr lang="en-JP" sz="1000" dirty="0">
                <a:solidFill>
                  <a:schemeClr val="bg1">
                    <a:lumMod val="75000"/>
                    <a:lumOff val="25000"/>
                  </a:schemeClr>
                </a:solidFill>
              </a:rPr>
              <a:t>Classifier</a:t>
            </a:r>
          </a:p>
        </p:txBody>
      </p:sp>
      <p:sp>
        <p:nvSpPr>
          <p:cNvPr id="48" name="TextBox 47">
            <a:extLst>
              <a:ext uri="{FF2B5EF4-FFF2-40B4-BE49-F238E27FC236}">
                <a16:creationId xmlns:a16="http://schemas.microsoft.com/office/drawing/2014/main" id="{3D385DA9-6843-C345-AEFF-FCDA509557F0}"/>
              </a:ext>
            </a:extLst>
          </p:cNvPr>
          <p:cNvSpPr txBox="1"/>
          <p:nvPr/>
        </p:nvSpPr>
        <p:spPr>
          <a:xfrm>
            <a:off x="5783131" y="5446460"/>
            <a:ext cx="998030" cy="523220"/>
          </a:xfrm>
          <a:prstGeom prst="rect">
            <a:avLst/>
          </a:prstGeom>
          <a:noFill/>
        </p:spPr>
        <p:txBody>
          <a:bodyPr wrap="none" rtlCol="0">
            <a:spAutoFit/>
          </a:bodyPr>
          <a:lstStyle/>
          <a:p>
            <a:r>
              <a:rPr lang="en-JP" sz="1400" dirty="0"/>
              <a:t>synapse.ml</a:t>
            </a:r>
          </a:p>
          <a:p>
            <a:pPr algn="r"/>
            <a:r>
              <a:rPr lang="en-JP" sz="1400" dirty="0"/>
              <a:t>.nn</a:t>
            </a:r>
          </a:p>
        </p:txBody>
      </p:sp>
      <p:sp>
        <p:nvSpPr>
          <p:cNvPr id="50" name="Rounded Rectangle 49">
            <a:extLst>
              <a:ext uri="{FF2B5EF4-FFF2-40B4-BE49-F238E27FC236}">
                <a16:creationId xmlns:a16="http://schemas.microsoft.com/office/drawing/2014/main" id="{05EBC139-47D0-6546-A7D1-61ED7E9523B4}"/>
              </a:ext>
            </a:extLst>
          </p:cNvPr>
          <p:cNvSpPr/>
          <p:nvPr/>
        </p:nvSpPr>
        <p:spPr>
          <a:xfrm>
            <a:off x="7436741" y="572912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ConditionalKNN</a:t>
            </a:r>
          </a:p>
        </p:txBody>
      </p:sp>
      <p:sp>
        <p:nvSpPr>
          <p:cNvPr id="52" name="Rounded Rectangle 51">
            <a:extLst>
              <a:ext uri="{FF2B5EF4-FFF2-40B4-BE49-F238E27FC236}">
                <a16:creationId xmlns:a16="http://schemas.microsoft.com/office/drawing/2014/main" id="{D5543CE7-1561-4B4A-B3AF-28DB4D09C8E9}"/>
              </a:ext>
            </a:extLst>
          </p:cNvPr>
          <p:cNvSpPr/>
          <p:nvPr/>
        </p:nvSpPr>
        <p:spPr>
          <a:xfrm>
            <a:off x="1453993" y="2405335"/>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plot</a:t>
            </a:r>
          </a:p>
        </p:txBody>
      </p:sp>
      <p:sp>
        <p:nvSpPr>
          <p:cNvPr id="54" name="Rounded Rectangle 53">
            <a:extLst>
              <a:ext uri="{FF2B5EF4-FFF2-40B4-BE49-F238E27FC236}">
                <a16:creationId xmlns:a16="http://schemas.microsoft.com/office/drawing/2014/main" id="{BF011064-471F-264E-9D13-92AC46575E0B}"/>
              </a:ext>
            </a:extLst>
          </p:cNvPr>
          <p:cNvSpPr/>
          <p:nvPr/>
        </p:nvSpPr>
        <p:spPr>
          <a:xfrm>
            <a:off x="8121778" y="2662725"/>
            <a:ext cx="1143000" cy="2206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isolationforest</a:t>
            </a:r>
          </a:p>
        </p:txBody>
      </p:sp>
      <p:sp>
        <p:nvSpPr>
          <p:cNvPr id="56" name="Rounded Rectangle 55">
            <a:extLst>
              <a:ext uri="{FF2B5EF4-FFF2-40B4-BE49-F238E27FC236}">
                <a16:creationId xmlns:a16="http://schemas.microsoft.com/office/drawing/2014/main" id="{AEECC06C-9CB1-6E4F-B389-3750997E26FC}"/>
              </a:ext>
            </a:extLst>
          </p:cNvPr>
          <p:cNvSpPr/>
          <p:nvPr/>
        </p:nvSpPr>
        <p:spPr>
          <a:xfrm>
            <a:off x="8121778" y="2381134"/>
            <a:ext cx="1143000" cy="2206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recommendation</a:t>
            </a:r>
          </a:p>
        </p:txBody>
      </p:sp>
      <p:sp>
        <p:nvSpPr>
          <p:cNvPr id="58" name="Rounded Rectangle 57">
            <a:extLst>
              <a:ext uri="{FF2B5EF4-FFF2-40B4-BE49-F238E27FC236}">
                <a16:creationId xmlns:a16="http://schemas.microsoft.com/office/drawing/2014/main" id="{A21F610A-DBC3-AC4C-BE2C-61F757EC0CC2}"/>
              </a:ext>
            </a:extLst>
          </p:cNvPr>
          <p:cNvSpPr/>
          <p:nvPr/>
        </p:nvSpPr>
        <p:spPr>
          <a:xfrm>
            <a:off x="7444274" y="2115629"/>
            <a:ext cx="1143000" cy="21277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onnx</a:t>
            </a:r>
          </a:p>
        </p:txBody>
      </p:sp>
      <p:sp>
        <p:nvSpPr>
          <p:cNvPr id="60" name="Rounded Rectangle 59">
            <a:extLst>
              <a:ext uri="{FF2B5EF4-FFF2-40B4-BE49-F238E27FC236}">
                <a16:creationId xmlns:a16="http://schemas.microsoft.com/office/drawing/2014/main" id="{7DD0C5BE-5564-1B4F-9B01-0C2EC2771252}"/>
              </a:ext>
            </a:extLst>
          </p:cNvPr>
          <p:cNvSpPr/>
          <p:nvPr/>
        </p:nvSpPr>
        <p:spPr>
          <a:xfrm>
            <a:off x="6879526" y="2667858"/>
            <a:ext cx="1143000" cy="21277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cognitive</a:t>
            </a:r>
          </a:p>
        </p:txBody>
      </p:sp>
      <p:sp>
        <p:nvSpPr>
          <p:cNvPr id="62" name="TextBox 61">
            <a:extLst>
              <a:ext uri="{FF2B5EF4-FFF2-40B4-BE49-F238E27FC236}">
                <a16:creationId xmlns:a16="http://schemas.microsoft.com/office/drawing/2014/main" id="{FE2C3A30-6946-2345-9B03-1E43F3E010B0}"/>
              </a:ext>
            </a:extLst>
          </p:cNvPr>
          <p:cNvSpPr txBox="1"/>
          <p:nvPr/>
        </p:nvSpPr>
        <p:spPr>
          <a:xfrm>
            <a:off x="9802123" y="5297652"/>
            <a:ext cx="1787349" cy="307777"/>
          </a:xfrm>
          <a:prstGeom prst="rect">
            <a:avLst/>
          </a:prstGeom>
          <a:noFill/>
        </p:spPr>
        <p:txBody>
          <a:bodyPr wrap="none" rtlCol="0">
            <a:spAutoFit/>
          </a:bodyPr>
          <a:lstStyle/>
          <a:p>
            <a:r>
              <a:rPr lang="en-JP" sz="1400" dirty="0"/>
              <a:t>synapse.ml.explainers</a:t>
            </a:r>
          </a:p>
        </p:txBody>
      </p:sp>
      <p:sp>
        <p:nvSpPr>
          <p:cNvPr id="64" name="Rounded Rectangle 63">
            <a:extLst>
              <a:ext uri="{FF2B5EF4-FFF2-40B4-BE49-F238E27FC236}">
                <a16:creationId xmlns:a16="http://schemas.microsoft.com/office/drawing/2014/main" id="{3AA91E3C-6DA9-A447-AD4F-80A41AF48E54}"/>
              </a:ext>
            </a:extLst>
          </p:cNvPr>
          <p:cNvSpPr/>
          <p:nvPr/>
        </p:nvSpPr>
        <p:spPr>
          <a:xfrm>
            <a:off x="6879526" y="2392140"/>
            <a:ext cx="1143000" cy="21001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automl</a:t>
            </a:r>
          </a:p>
        </p:txBody>
      </p:sp>
      <p:sp>
        <p:nvSpPr>
          <p:cNvPr id="66" name="Rounded Rectangle 65">
            <a:extLst>
              <a:ext uri="{FF2B5EF4-FFF2-40B4-BE49-F238E27FC236}">
                <a16:creationId xmlns:a16="http://schemas.microsoft.com/office/drawing/2014/main" id="{583F9407-6F1E-F843-9F02-2BB5710F07B8}"/>
              </a:ext>
            </a:extLst>
          </p:cNvPr>
          <p:cNvSpPr/>
          <p:nvPr/>
        </p:nvSpPr>
        <p:spPr>
          <a:xfrm>
            <a:off x="10162584" y="3948787"/>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ComputeModel</a:t>
            </a:r>
          </a:p>
          <a:p>
            <a:pPr algn="ctr"/>
            <a:r>
              <a:rPr lang="en-JP" sz="1000" dirty="0">
                <a:solidFill>
                  <a:schemeClr val="bg1">
                    <a:lumMod val="75000"/>
                    <a:lumOff val="25000"/>
                  </a:schemeClr>
                </a:solidFill>
              </a:rPr>
              <a:t>Statistics</a:t>
            </a:r>
          </a:p>
        </p:txBody>
      </p:sp>
      <p:sp>
        <p:nvSpPr>
          <p:cNvPr id="68" name="Rounded Rectangle 67">
            <a:extLst>
              <a:ext uri="{FF2B5EF4-FFF2-40B4-BE49-F238E27FC236}">
                <a16:creationId xmlns:a16="http://schemas.microsoft.com/office/drawing/2014/main" id="{0269369A-8EF3-684E-AC4D-A7C3250BC079}"/>
              </a:ext>
            </a:extLst>
          </p:cNvPr>
          <p:cNvSpPr/>
          <p:nvPr/>
        </p:nvSpPr>
        <p:spPr>
          <a:xfrm>
            <a:off x="9535119" y="561425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VectorSHAP</a:t>
            </a:r>
          </a:p>
        </p:txBody>
      </p:sp>
      <p:sp>
        <p:nvSpPr>
          <p:cNvPr id="70" name="Rounded Rectangle 69">
            <a:extLst>
              <a:ext uri="{FF2B5EF4-FFF2-40B4-BE49-F238E27FC236}">
                <a16:creationId xmlns:a16="http://schemas.microsoft.com/office/drawing/2014/main" id="{FD66A832-1C48-314F-AF31-65C35B617881}"/>
              </a:ext>
            </a:extLst>
          </p:cNvPr>
          <p:cNvSpPr/>
          <p:nvPr/>
        </p:nvSpPr>
        <p:spPr>
          <a:xfrm>
            <a:off x="9535701" y="5894067"/>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TextSHAP</a:t>
            </a:r>
          </a:p>
        </p:txBody>
      </p:sp>
      <p:sp>
        <p:nvSpPr>
          <p:cNvPr id="74" name="Rounded Rectangle 73">
            <a:extLst>
              <a:ext uri="{FF2B5EF4-FFF2-40B4-BE49-F238E27FC236}">
                <a16:creationId xmlns:a16="http://schemas.microsoft.com/office/drawing/2014/main" id="{A0F055AC-D59D-FE46-9EE3-4B0EC112EE8A}"/>
              </a:ext>
            </a:extLst>
          </p:cNvPr>
          <p:cNvSpPr/>
          <p:nvPr/>
        </p:nvSpPr>
        <p:spPr>
          <a:xfrm>
            <a:off x="9535119" y="6157013"/>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TabularSHAP</a:t>
            </a:r>
          </a:p>
        </p:txBody>
      </p:sp>
      <p:sp>
        <p:nvSpPr>
          <p:cNvPr id="76" name="Rounded Rectangle 75">
            <a:extLst>
              <a:ext uri="{FF2B5EF4-FFF2-40B4-BE49-F238E27FC236}">
                <a16:creationId xmlns:a16="http://schemas.microsoft.com/office/drawing/2014/main" id="{8494978A-9F13-094C-9CC0-03753421555C}"/>
              </a:ext>
            </a:extLst>
          </p:cNvPr>
          <p:cNvSpPr/>
          <p:nvPr/>
        </p:nvSpPr>
        <p:spPr>
          <a:xfrm>
            <a:off x="9535119" y="6436296"/>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ImageSHAP</a:t>
            </a:r>
          </a:p>
        </p:txBody>
      </p:sp>
      <p:sp>
        <p:nvSpPr>
          <p:cNvPr id="78" name="Rounded Rectangle 77">
            <a:extLst>
              <a:ext uri="{FF2B5EF4-FFF2-40B4-BE49-F238E27FC236}">
                <a16:creationId xmlns:a16="http://schemas.microsoft.com/office/drawing/2014/main" id="{4D1D20BA-8FDA-6F4D-B19C-8F7D11FA4821}"/>
              </a:ext>
            </a:extLst>
          </p:cNvPr>
          <p:cNvSpPr/>
          <p:nvPr/>
        </p:nvSpPr>
        <p:spPr>
          <a:xfrm>
            <a:off x="10764694" y="561425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VectorLIME</a:t>
            </a:r>
          </a:p>
        </p:txBody>
      </p:sp>
      <p:sp>
        <p:nvSpPr>
          <p:cNvPr id="80" name="Rounded Rectangle 79">
            <a:extLst>
              <a:ext uri="{FF2B5EF4-FFF2-40B4-BE49-F238E27FC236}">
                <a16:creationId xmlns:a16="http://schemas.microsoft.com/office/drawing/2014/main" id="{CFAE4DDA-FDDE-1445-926C-C7D869DBBC78}"/>
              </a:ext>
            </a:extLst>
          </p:cNvPr>
          <p:cNvSpPr/>
          <p:nvPr/>
        </p:nvSpPr>
        <p:spPr>
          <a:xfrm>
            <a:off x="10764694" y="5888072"/>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TextLIME</a:t>
            </a:r>
          </a:p>
        </p:txBody>
      </p:sp>
      <p:sp>
        <p:nvSpPr>
          <p:cNvPr id="82" name="Rounded Rectangle 81">
            <a:extLst>
              <a:ext uri="{FF2B5EF4-FFF2-40B4-BE49-F238E27FC236}">
                <a16:creationId xmlns:a16="http://schemas.microsoft.com/office/drawing/2014/main" id="{FC24F80D-0C06-AA49-8172-211889276B38}"/>
              </a:ext>
            </a:extLst>
          </p:cNvPr>
          <p:cNvSpPr/>
          <p:nvPr/>
        </p:nvSpPr>
        <p:spPr>
          <a:xfrm>
            <a:off x="10764694" y="616111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TabularLIME</a:t>
            </a:r>
          </a:p>
        </p:txBody>
      </p:sp>
      <p:sp>
        <p:nvSpPr>
          <p:cNvPr id="84" name="Rounded Rectangle 83">
            <a:extLst>
              <a:ext uri="{FF2B5EF4-FFF2-40B4-BE49-F238E27FC236}">
                <a16:creationId xmlns:a16="http://schemas.microsoft.com/office/drawing/2014/main" id="{2478B3BE-8130-1245-8597-A7AC54E1474F}"/>
              </a:ext>
            </a:extLst>
          </p:cNvPr>
          <p:cNvSpPr/>
          <p:nvPr/>
        </p:nvSpPr>
        <p:spPr>
          <a:xfrm>
            <a:off x="10764694" y="6434150"/>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ImageLIME</a:t>
            </a:r>
          </a:p>
        </p:txBody>
      </p:sp>
      <p:sp>
        <p:nvSpPr>
          <p:cNvPr id="87" name="Rounded Rectangle 86">
            <a:extLst>
              <a:ext uri="{FF2B5EF4-FFF2-40B4-BE49-F238E27FC236}">
                <a16:creationId xmlns:a16="http://schemas.microsoft.com/office/drawing/2014/main" id="{B8DEB4A7-FB3D-E943-B0F3-6B38F16500E3}"/>
              </a:ext>
            </a:extLst>
          </p:cNvPr>
          <p:cNvSpPr/>
          <p:nvPr/>
        </p:nvSpPr>
        <p:spPr>
          <a:xfrm>
            <a:off x="7436741" y="543748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KNN</a:t>
            </a:r>
          </a:p>
        </p:txBody>
      </p:sp>
      <p:pic>
        <p:nvPicPr>
          <p:cNvPr id="105" name="Content Placeholder 4">
            <a:extLst>
              <a:ext uri="{FF2B5EF4-FFF2-40B4-BE49-F238E27FC236}">
                <a16:creationId xmlns:a16="http://schemas.microsoft.com/office/drawing/2014/main" id="{55454BC8-4B50-4B44-B0C3-CDF34DB80718}"/>
              </a:ext>
            </a:extLst>
          </p:cNvPr>
          <p:cNvPicPr>
            <a:picLocks noGrp="1" noChangeAspect="1"/>
          </p:cNvPicPr>
          <p:nvPr>
            <p:ph sz="quarter" idx="10"/>
          </p:nvPr>
        </p:nvPicPr>
        <p:blipFill>
          <a:blip r:embed="rId2">
            <a:extLst>
              <a:ext uri="{96DAC541-7B7A-43D3-8B79-37D633B846F1}">
                <asvg:svgBlip xmlns:asvg="http://schemas.microsoft.com/office/drawing/2016/SVG/main" r:embed="rId3"/>
              </a:ext>
            </a:extLst>
          </a:blip>
          <a:stretch>
            <a:fillRect/>
          </a:stretch>
        </p:blipFill>
        <p:spPr>
          <a:xfrm>
            <a:off x="7184633" y="6166555"/>
            <a:ext cx="504388" cy="504388"/>
          </a:xfrm>
          <a:effectLst>
            <a:glow rad="101600">
              <a:schemeClr val="bg1"/>
            </a:glow>
          </a:effectLst>
        </p:spPr>
      </p:pic>
      <p:pic>
        <p:nvPicPr>
          <p:cNvPr id="107" name="Graphic 106">
            <a:extLst>
              <a:ext uri="{FF2B5EF4-FFF2-40B4-BE49-F238E27FC236}">
                <a16:creationId xmlns:a16="http://schemas.microsoft.com/office/drawing/2014/main" id="{C39BE711-C1B6-6141-83BA-4083219CBB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1549" y="6160858"/>
            <a:ext cx="504388" cy="504388"/>
          </a:xfrm>
          <a:prstGeom prst="rect">
            <a:avLst/>
          </a:prstGeom>
          <a:effectLst>
            <a:glow rad="101600">
              <a:schemeClr val="bg1"/>
            </a:glow>
          </a:effectLst>
        </p:spPr>
      </p:pic>
      <p:pic>
        <p:nvPicPr>
          <p:cNvPr id="109" name="Graphic 108">
            <a:extLst>
              <a:ext uri="{FF2B5EF4-FFF2-40B4-BE49-F238E27FC236}">
                <a16:creationId xmlns:a16="http://schemas.microsoft.com/office/drawing/2014/main" id="{C8970F3E-6DD0-4840-8DFD-0D0DDC0066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8907" y="6163807"/>
            <a:ext cx="912644" cy="473986"/>
          </a:xfrm>
          <a:prstGeom prst="rect">
            <a:avLst/>
          </a:prstGeom>
          <a:effectLst>
            <a:glow rad="101600">
              <a:schemeClr val="tx1">
                <a:alpha val="21000"/>
              </a:schemeClr>
            </a:glow>
          </a:effectLst>
        </p:spPr>
      </p:pic>
      <p:sp>
        <p:nvSpPr>
          <p:cNvPr id="110" name="TextBox 109">
            <a:extLst>
              <a:ext uri="{FF2B5EF4-FFF2-40B4-BE49-F238E27FC236}">
                <a16:creationId xmlns:a16="http://schemas.microsoft.com/office/drawing/2014/main" id="{1620A988-3AA1-1344-9F4D-CAF7F27057B3}"/>
              </a:ext>
            </a:extLst>
          </p:cNvPr>
          <p:cNvSpPr txBox="1"/>
          <p:nvPr/>
        </p:nvSpPr>
        <p:spPr>
          <a:xfrm>
            <a:off x="6017729" y="6298005"/>
            <a:ext cx="373820" cy="307777"/>
          </a:xfrm>
          <a:prstGeom prst="rect">
            <a:avLst/>
          </a:prstGeom>
          <a:noFill/>
        </p:spPr>
        <p:txBody>
          <a:bodyPr wrap="none" rtlCol="0">
            <a:spAutoFit/>
          </a:bodyPr>
          <a:lstStyle/>
          <a:p>
            <a:r>
              <a:rPr lang="en-JP" sz="1400" dirty="0"/>
              <a:t>on</a:t>
            </a:r>
          </a:p>
        </p:txBody>
      </p:sp>
      <p:sp>
        <p:nvSpPr>
          <p:cNvPr id="111" name="TextBox 110">
            <a:extLst>
              <a:ext uri="{FF2B5EF4-FFF2-40B4-BE49-F238E27FC236}">
                <a16:creationId xmlns:a16="http://schemas.microsoft.com/office/drawing/2014/main" id="{33821BDF-750B-EA40-A1DF-2C76E1B3783C}"/>
              </a:ext>
            </a:extLst>
          </p:cNvPr>
          <p:cNvSpPr txBox="1"/>
          <p:nvPr/>
        </p:nvSpPr>
        <p:spPr>
          <a:xfrm>
            <a:off x="6916251" y="6302107"/>
            <a:ext cx="268022" cy="307777"/>
          </a:xfrm>
          <a:prstGeom prst="rect">
            <a:avLst/>
          </a:prstGeom>
          <a:noFill/>
        </p:spPr>
        <p:txBody>
          <a:bodyPr wrap="none" rtlCol="0">
            <a:spAutoFit/>
          </a:bodyPr>
          <a:lstStyle/>
          <a:p>
            <a:r>
              <a:rPr lang="en-JP" sz="1400" dirty="0"/>
              <a:t>|</a:t>
            </a:r>
          </a:p>
        </p:txBody>
      </p:sp>
      <p:sp>
        <p:nvSpPr>
          <p:cNvPr id="112" name="TextBox 111">
            <a:extLst>
              <a:ext uri="{FF2B5EF4-FFF2-40B4-BE49-F238E27FC236}">
                <a16:creationId xmlns:a16="http://schemas.microsoft.com/office/drawing/2014/main" id="{C8DC60B8-1E22-8E4A-9FED-D73E6242F098}"/>
              </a:ext>
            </a:extLst>
          </p:cNvPr>
          <p:cNvSpPr txBox="1"/>
          <p:nvPr/>
        </p:nvSpPr>
        <p:spPr>
          <a:xfrm>
            <a:off x="381000" y="275050"/>
            <a:ext cx="1585690" cy="246221"/>
          </a:xfrm>
          <a:prstGeom prst="rect">
            <a:avLst/>
          </a:prstGeom>
          <a:noFill/>
        </p:spPr>
        <p:txBody>
          <a:bodyPr wrap="none" rtlCol="0">
            <a:spAutoFit/>
          </a:bodyPr>
          <a:lstStyle/>
          <a:p>
            <a:r>
              <a:rPr lang="en-JP" sz="1000" dirty="0"/>
              <a:t>Python SDK から読み解く</a:t>
            </a:r>
          </a:p>
        </p:txBody>
      </p:sp>
    </p:spTree>
    <p:extLst>
      <p:ext uri="{BB962C8B-B14F-4D97-AF65-F5344CB8AC3E}">
        <p14:creationId xmlns:p14="http://schemas.microsoft.com/office/powerpoint/2010/main" val="687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OpenCV</a:t>
            </a:r>
          </a:p>
        </p:txBody>
      </p:sp>
      <p:pic>
        <p:nvPicPr>
          <p:cNvPr id="4" name="Content Placeholder 3">
            <a:extLst>
              <a:ext uri="{FF2B5EF4-FFF2-40B4-BE49-F238E27FC236}">
                <a16:creationId xmlns:a16="http://schemas.microsoft.com/office/drawing/2014/main" id="{945C513E-E740-3646-A34E-CBA1AD4F9EED}"/>
              </a:ext>
            </a:extLst>
          </p:cNvPr>
          <p:cNvPicPr>
            <a:picLocks noGrp="1" noChangeAspect="1"/>
          </p:cNvPicPr>
          <p:nvPr>
            <p:ph sz="quarter" idx="10"/>
          </p:nvPr>
        </p:nvPicPr>
        <p:blipFill>
          <a:blip r:embed="rId2"/>
          <a:stretch>
            <a:fillRect/>
          </a:stretch>
        </p:blipFill>
        <p:spPr>
          <a:xfrm>
            <a:off x="995891" y="1435100"/>
            <a:ext cx="10204980" cy="4833938"/>
          </a:xfrm>
        </p:spPr>
      </p:pic>
      <p:sp>
        <p:nvSpPr>
          <p:cNvPr id="5" name="TextBox 4">
            <a:extLst>
              <a:ext uri="{FF2B5EF4-FFF2-40B4-BE49-F238E27FC236}">
                <a16:creationId xmlns:a16="http://schemas.microsoft.com/office/drawing/2014/main" id="{D7325B93-2758-C241-9603-EBB8B55647EB}"/>
              </a:ext>
            </a:extLst>
          </p:cNvPr>
          <p:cNvSpPr txBox="1"/>
          <p:nvPr/>
        </p:nvSpPr>
        <p:spPr>
          <a:xfrm>
            <a:off x="8686800" y="6269038"/>
            <a:ext cx="2627642" cy="246221"/>
          </a:xfrm>
          <a:prstGeom prst="rect">
            <a:avLst/>
          </a:prstGeom>
          <a:noFill/>
        </p:spPr>
        <p:txBody>
          <a:bodyPr wrap="none" rtlCol="0">
            <a:spAutoFit/>
          </a:bodyPr>
          <a:lstStyle/>
          <a:p>
            <a:r>
              <a:rPr lang="en-US" sz="1000" dirty="0"/>
              <a:t>https://</a:t>
            </a:r>
            <a:r>
              <a:rPr lang="en-US" sz="1000" dirty="0" err="1"/>
              <a:t>docs.opencv.org</a:t>
            </a:r>
            <a:r>
              <a:rPr lang="en-US" sz="1000" dirty="0"/>
              <a:t>/4.x/d1/</a:t>
            </a:r>
            <a:r>
              <a:rPr lang="en-US" sz="1000" dirty="0" err="1"/>
              <a:t>dfb</a:t>
            </a:r>
            <a:r>
              <a:rPr lang="en-US" sz="1000" dirty="0"/>
              <a:t>/</a:t>
            </a:r>
            <a:r>
              <a:rPr lang="en-US" sz="1000" dirty="0" err="1"/>
              <a:t>intro.html</a:t>
            </a:r>
            <a:endParaRPr lang="en-JP" sz="1000" dirty="0"/>
          </a:p>
        </p:txBody>
      </p:sp>
    </p:spTree>
    <p:extLst>
      <p:ext uri="{BB962C8B-B14F-4D97-AF65-F5344CB8AC3E}">
        <p14:creationId xmlns:p14="http://schemas.microsoft.com/office/powerpoint/2010/main" val="38919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OpenCV</a:t>
            </a:r>
          </a:p>
        </p:txBody>
      </p:sp>
      <p:sp>
        <p:nvSpPr>
          <p:cNvPr id="5" name="TextBox 4">
            <a:extLst>
              <a:ext uri="{FF2B5EF4-FFF2-40B4-BE49-F238E27FC236}">
                <a16:creationId xmlns:a16="http://schemas.microsoft.com/office/drawing/2014/main" id="{D7325B93-2758-C241-9603-EBB8B55647EB}"/>
              </a:ext>
            </a:extLst>
          </p:cNvPr>
          <p:cNvSpPr txBox="1"/>
          <p:nvPr/>
        </p:nvSpPr>
        <p:spPr>
          <a:xfrm>
            <a:off x="8686800" y="6269038"/>
            <a:ext cx="2627642" cy="246221"/>
          </a:xfrm>
          <a:prstGeom prst="rect">
            <a:avLst/>
          </a:prstGeom>
          <a:noFill/>
        </p:spPr>
        <p:txBody>
          <a:bodyPr wrap="none" rtlCol="0">
            <a:spAutoFit/>
          </a:bodyPr>
          <a:lstStyle/>
          <a:p>
            <a:r>
              <a:rPr lang="en-US" sz="1000" dirty="0"/>
              <a:t>https://</a:t>
            </a:r>
            <a:r>
              <a:rPr lang="en-US" sz="1000" dirty="0" err="1"/>
              <a:t>docs.opencv.org</a:t>
            </a:r>
            <a:r>
              <a:rPr lang="en-US" sz="1000" dirty="0"/>
              <a:t>/4.x/d1/</a:t>
            </a:r>
            <a:r>
              <a:rPr lang="en-US" sz="1000" dirty="0" err="1"/>
              <a:t>dfb</a:t>
            </a:r>
            <a:r>
              <a:rPr lang="en-US" sz="1000" dirty="0"/>
              <a:t>/</a:t>
            </a:r>
            <a:r>
              <a:rPr lang="en-US" sz="1000" dirty="0" err="1"/>
              <a:t>intro.html</a:t>
            </a:r>
            <a:endParaRPr lang="en-JP" sz="1000" dirty="0"/>
          </a:p>
        </p:txBody>
      </p:sp>
      <p:pic>
        <p:nvPicPr>
          <p:cNvPr id="10" name="Content Placeholder 9">
            <a:extLst>
              <a:ext uri="{FF2B5EF4-FFF2-40B4-BE49-F238E27FC236}">
                <a16:creationId xmlns:a16="http://schemas.microsoft.com/office/drawing/2014/main" id="{DBDFCA61-AF11-E842-AA7E-F5880353932F}"/>
              </a:ext>
            </a:extLst>
          </p:cNvPr>
          <p:cNvPicPr>
            <a:picLocks noGrp="1" noChangeAspect="1"/>
          </p:cNvPicPr>
          <p:nvPr>
            <p:ph sz="quarter" idx="10"/>
          </p:nvPr>
        </p:nvPicPr>
        <p:blipFill>
          <a:blip r:embed="rId2"/>
          <a:stretch>
            <a:fillRect/>
          </a:stretch>
        </p:blipFill>
        <p:spPr>
          <a:xfrm>
            <a:off x="992248" y="1435100"/>
            <a:ext cx="10212267" cy="4833938"/>
          </a:xfrm>
        </p:spPr>
      </p:pic>
      <p:sp>
        <p:nvSpPr>
          <p:cNvPr id="12" name="Trapezoid 11">
            <a:extLst>
              <a:ext uri="{FF2B5EF4-FFF2-40B4-BE49-F238E27FC236}">
                <a16:creationId xmlns:a16="http://schemas.microsoft.com/office/drawing/2014/main" id="{9B6D9F8A-0EA9-DD45-8F4D-95992A833EB7}"/>
              </a:ext>
            </a:extLst>
          </p:cNvPr>
          <p:cNvSpPr/>
          <p:nvPr/>
        </p:nvSpPr>
        <p:spPr>
          <a:xfrm rot="13510329" flipV="1">
            <a:off x="10380026" y="354149"/>
            <a:ext cx="2368460" cy="553998"/>
          </a:xfrm>
          <a:prstGeom prst="trapezoid">
            <a:avLst>
              <a:gd name="adj" fmla="val 1027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機械翻訳</a:t>
            </a:r>
          </a:p>
        </p:txBody>
      </p:sp>
    </p:spTree>
    <p:extLst>
      <p:ext uri="{BB962C8B-B14F-4D97-AF65-F5344CB8AC3E}">
        <p14:creationId xmlns:p14="http://schemas.microsoft.com/office/powerpoint/2010/main" val="57852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前処理/Featurize(r)</a:t>
            </a:r>
          </a:p>
        </p:txBody>
      </p:sp>
      <p:sp>
        <p:nvSpPr>
          <p:cNvPr id="74" name="Rectangle 73">
            <a:extLst>
              <a:ext uri="{FF2B5EF4-FFF2-40B4-BE49-F238E27FC236}">
                <a16:creationId xmlns:a16="http://schemas.microsoft.com/office/drawing/2014/main" id="{CD49E0B4-5B23-124F-8810-06046770635A}"/>
              </a:ext>
            </a:extLst>
          </p:cNvPr>
          <p:cNvSpPr/>
          <p:nvPr/>
        </p:nvSpPr>
        <p:spPr>
          <a:xfrm>
            <a:off x="7598201" y="4735860"/>
            <a:ext cx="4396517" cy="169625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5" name="Rectangle 74">
            <a:extLst>
              <a:ext uri="{FF2B5EF4-FFF2-40B4-BE49-F238E27FC236}">
                <a16:creationId xmlns:a16="http://schemas.microsoft.com/office/drawing/2014/main" id="{978CDE80-7861-CF42-8300-2CA38D8F1332}"/>
              </a:ext>
            </a:extLst>
          </p:cNvPr>
          <p:cNvSpPr/>
          <p:nvPr/>
        </p:nvSpPr>
        <p:spPr>
          <a:xfrm>
            <a:off x="8693616" y="2647666"/>
            <a:ext cx="3208704" cy="169625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6" name="Rectangle 75">
            <a:extLst>
              <a:ext uri="{FF2B5EF4-FFF2-40B4-BE49-F238E27FC236}">
                <a16:creationId xmlns:a16="http://schemas.microsoft.com/office/drawing/2014/main" id="{55412702-578F-CC46-831A-1D58650AC2A3}"/>
              </a:ext>
            </a:extLst>
          </p:cNvPr>
          <p:cNvSpPr/>
          <p:nvPr/>
        </p:nvSpPr>
        <p:spPr>
          <a:xfrm>
            <a:off x="252490" y="4735860"/>
            <a:ext cx="3868405" cy="169625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7" name="Rectangle 76">
            <a:extLst>
              <a:ext uri="{FF2B5EF4-FFF2-40B4-BE49-F238E27FC236}">
                <a16:creationId xmlns:a16="http://schemas.microsoft.com/office/drawing/2014/main" id="{F177BEB7-6352-454B-A203-2D513AC7073B}"/>
              </a:ext>
            </a:extLst>
          </p:cNvPr>
          <p:cNvSpPr/>
          <p:nvPr/>
        </p:nvSpPr>
        <p:spPr>
          <a:xfrm>
            <a:off x="3593385" y="2647666"/>
            <a:ext cx="4822178" cy="169625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8" name="Rectangle 77">
            <a:extLst>
              <a:ext uri="{FF2B5EF4-FFF2-40B4-BE49-F238E27FC236}">
                <a16:creationId xmlns:a16="http://schemas.microsoft.com/office/drawing/2014/main" id="{971B9E0A-A2CA-5E48-90FD-DF7D7DAD7C7B}"/>
              </a:ext>
            </a:extLst>
          </p:cNvPr>
          <p:cNvSpPr/>
          <p:nvPr/>
        </p:nvSpPr>
        <p:spPr>
          <a:xfrm>
            <a:off x="252490" y="2662162"/>
            <a:ext cx="2917430" cy="17037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9" name="Content Placeholder 1">
            <a:extLst>
              <a:ext uri="{FF2B5EF4-FFF2-40B4-BE49-F238E27FC236}">
                <a16:creationId xmlns:a16="http://schemas.microsoft.com/office/drawing/2014/main" id="{0697771F-5976-4D47-AFF6-F7CC7CCBAA99}"/>
              </a:ext>
            </a:extLst>
          </p:cNvPr>
          <p:cNvSpPr txBox="1">
            <a:spLocks/>
          </p:cNvSpPr>
          <p:nvPr/>
        </p:nvSpPr>
        <p:spPr>
          <a:xfrm>
            <a:off x="327763" y="964504"/>
            <a:ext cx="11536471" cy="1327759"/>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400">
                <a:latin typeface="MS PGothic" panose="020B0600070205080204" pitchFamily="34" charset="-128"/>
                <a:ea typeface="MS PGothic" panose="020B0600070205080204" pitchFamily="34" charset="-128"/>
              </a:rPr>
              <a:t>ソースとなるデータ（生データ）は、テーブルデータに変換した上で、前処理を行う。前処理を行うことで、機械学習で扱える形に揃えるだけでなく、精度の向上にも貢献できる。一般的に、</a:t>
            </a:r>
            <a:r>
              <a:rPr lang="ja-JP" altLang="en-US" sz="1400" b="1">
                <a:latin typeface="MS PGothic" panose="020B0600070205080204" pitchFamily="34" charset="-128"/>
                <a:ea typeface="MS PGothic" panose="020B0600070205080204" pitchFamily="34" charset="-128"/>
              </a:rPr>
              <a:t>データ分析に必要な時間の多くが前処理</a:t>
            </a:r>
            <a:r>
              <a:rPr lang="ja-JP" altLang="en-US" sz="1400">
                <a:latin typeface="MS PGothic" panose="020B0600070205080204" pitchFamily="34" charset="-128"/>
                <a:ea typeface="MS PGothic" panose="020B0600070205080204" pitchFamily="34" charset="-128"/>
              </a:rPr>
              <a:t>であると言われている。</a:t>
            </a:r>
            <a:endParaRPr lang="en-US" altLang="ja-JP" sz="1400" dirty="0">
              <a:latin typeface="MS PGothic" panose="020B0600070205080204" pitchFamily="34" charset="-128"/>
              <a:ea typeface="MS PGothic" panose="020B0600070205080204" pitchFamily="34" charset="-128"/>
            </a:endParaRPr>
          </a:p>
          <a:p>
            <a:r>
              <a:rPr lang="ja-JP" altLang="en-US" sz="1400">
                <a:latin typeface="MS PGothic" panose="020B0600070205080204" pitchFamily="34" charset="-128"/>
                <a:ea typeface="MS PGothic" panose="020B0600070205080204" pitchFamily="34" charset="-128"/>
              </a:rPr>
              <a:t>基本的な前処理については、</a:t>
            </a:r>
            <a:r>
              <a:rPr lang="en-US" altLang="ja-JP" sz="1400" dirty="0">
                <a:latin typeface="MS PGothic" panose="020B0600070205080204" pitchFamily="34" charset="-128"/>
                <a:ea typeface="MS PGothic" panose="020B0600070205080204" pitchFamily="34" charset="-128"/>
              </a:rPr>
              <a:t>Python</a:t>
            </a:r>
            <a:r>
              <a:rPr lang="ja-JP" altLang="en-US" sz="1400">
                <a:latin typeface="MS PGothic" panose="020B0600070205080204" pitchFamily="34" charset="-128"/>
                <a:ea typeface="MS PGothic" panose="020B0600070205080204" pitchFamily="34" charset="-128"/>
              </a:rPr>
              <a:t>の場合は</a:t>
            </a:r>
            <a:r>
              <a:rPr lang="en-US" altLang="ja-JP" sz="1400" b="1" dirty="0">
                <a:latin typeface="MS PGothic" panose="020B0600070205080204" pitchFamily="34" charset="-128"/>
                <a:ea typeface="MS PGothic" panose="020B0600070205080204" pitchFamily="34" charset="-128"/>
              </a:rPr>
              <a:t>pandas</a:t>
            </a:r>
            <a:r>
              <a:rPr lang="ja-JP" altLang="en-US" sz="1400">
                <a:latin typeface="MS PGothic" panose="020B0600070205080204" pitchFamily="34" charset="-128"/>
                <a:ea typeface="MS PGothic" panose="020B0600070205080204" pitchFamily="34" charset="-128"/>
              </a:rPr>
              <a:t>で一通り実行できる。他にも前処理に特化した</a:t>
            </a:r>
            <a:r>
              <a:rPr lang="en-US" altLang="ja-JP" sz="1400" dirty="0">
                <a:latin typeface="MS PGothic" panose="020B0600070205080204" pitchFamily="34" charset="-128"/>
                <a:ea typeface="MS PGothic" panose="020B0600070205080204" pitchFamily="34" charset="-128"/>
              </a:rPr>
              <a:t>GUI</a:t>
            </a:r>
            <a:r>
              <a:rPr lang="ja-JP" altLang="en-US" sz="1400">
                <a:latin typeface="MS PGothic" panose="020B0600070205080204" pitchFamily="34" charset="-128"/>
                <a:ea typeface="MS PGothic" panose="020B0600070205080204" pitchFamily="34" charset="-128"/>
              </a:rPr>
              <a:t>ツールなどもある。</a:t>
            </a:r>
            <a:endParaRPr lang="en-US" altLang="ja-JP" sz="1400" dirty="0">
              <a:latin typeface="MS PGothic" panose="020B0600070205080204" pitchFamily="34" charset="-128"/>
              <a:ea typeface="MS PGothic" panose="020B0600070205080204" pitchFamily="34" charset="-128"/>
            </a:endParaRPr>
          </a:p>
          <a:p>
            <a:r>
              <a:rPr lang="ja-JP" altLang="en-US" sz="1400">
                <a:latin typeface="MS PGothic" panose="020B0600070205080204" pitchFamily="34" charset="-128"/>
                <a:ea typeface="MS PGothic" panose="020B0600070205080204" pitchFamily="34" charset="-128"/>
              </a:rPr>
              <a:t>典型的な前処理を下記に示す。</a:t>
            </a:r>
            <a:endParaRPr lang="en-US" sz="1400" dirty="0">
              <a:latin typeface="MS PGothic" panose="020B0600070205080204" pitchFamily="34" charset="-128"/>
              <a:ea typeface="MS PGothic" panose="020B0600070205080204" pitchFamily="34" charset="-128"/>
            </a:endParaRPr>
          </a:p>
        </p:txBody>
      </p:sp>
      <p:sp>
        <p:nvSpPr>
          <p:cNvPr id="81" name="TextBox 80">
            <a:extLst>
              <a:ext uri="{FF2B5EF4-FFF2-40B4-BE49-F238E27FC236}">
                <a16:creationId xmlns:a16="http://schemas.microsoft.com/office/drawing/2014/main" id="{A5491C95-365A-3E4D-9BD5-70C98339DF87}"/>
              </a:ext>
            </a:extLst>
          </p:cNvPr>
          <p:cNvSpPr txBox="1"/>
          <p:nvPr/>
        </p:nvSpPr>
        <p:spPr>
          <a:xfrm>
            <a:off x="222819" y="2374726"/>
            <a:ext cx="3092513" cy="369332"/>
          </a:xfrm>
          <a:prstGeom prst="rect">
            <a:avLst/>
          </a:prstGeom>
          <a:noFill/>
        </p:spPr>
        <p:txBody>
          <a:bodyPr wrap="none" rtlCol="0">
            <a:spAutoFit/>
          </a:bodyPr>
          <a:lstStyle/>
          <a:p>
            <a:r>
              <a:rPr lang="ja-JP" altLang="en-US" b="1">
                <a:solidFill>
                  <a:schemeClr val="tx1">
                    <a:lumMod val="75000"/>
                    <a:lumOff val="25000"/>
                  </a:schemeClr>
                </a:solidFill>
                <a:latin typeface="Meiryo" panose="020B0604030504040204" pitchFamily="34" charset="-128"/>
                <a:ea typeface="Meiryo" panose="020B0604030504040204" pitchFamily="34" charset="-128"/>
              </a:rPr>
              <a:t>欠損値や異常値の補完</a:t>
            </a:r>
            <a:r>
              <a:rPr lang="en-US" altLang="ja-JP" b="1" dirty="0">
                <a:solidFill>
                  <a:schemeClr val="tx1">
                    <a:lumMod val="75000"/>
                    <a:lumOff val="25000"/>
                  </a:schemeClr>
                </a:solidFill>
                <a:latin typeface="Meiryo" panose="020B0604030504040204" pitchFamily="34" charset="-128"/>
                <a:ea typeface="Meiryo" panose="020B0604030504040204" pitchFamily="34" charset="-128"/>
              </a:rPr>
              <a:t>/</a:t>
            </a:r>
            <a:r>
              <a:rPr lang="ja-JP" altLang="en-US" b="1">
                <a:solidFill>
                  <a:schemeClr val="tx1">
                    <a:lumMod val="75000"/>
                    <a:lumOff val="25000"/>
                  </a:schemeClr>
                </a:solidFill>
                <a:latin typeface="Meiryo" panose="020B0604030504040204" pitchFamily="34" charset="-128"/>
                <a:ea typeface="Meiryo" panose="020B0604030504040204" pitchFamily="34" charset="-128"/>
              </a:rPr>
              <a:t>除去</a:t>
            </a:r>
            <a:endParaRPr lang="en-US" b="1"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82" name="TextBox 81">
            <a:extLst>
              <a:ext uri="{FF2B5EF4-FFF2-40B4-BE49-F238E27FC236}">
                <a16:creationId xmlns:a16="http://schemas.microsoft.com/office/drawing/2014/main" id="{213A0495-7F0E-8144-9FB2-3FED7BA68629}"/>
              </a:ext>
            </a:extLst>
          </p:cNvPr>
          <p:cNvSpPr txBox="1"/>
          <p:nvPr/>
        </p:nvSpPr>
        <p:spPr>
          <a:xfrm>
            <a:off x="5681308" y="2347552"/>
            <a:ext cx="646331" cy="369332"/>
          </a:xfrm>
          <a:prstGeom prst="rect">
            <a:avLst/>
          </a:prstGeom>
          <a:noFill/>
        </p:spPr>
        <p:txBody>
          <a:bodyPr wrap="none" rtlCol="0">
            <a:spAutoFit/>
          </a:bodyPr>
          <a:lstStyle/>
          <a:p>
            <a:r>
              <a:rPr lang="ja-JP" altLang="en-US" b="1">
                <a:solidFill>
                  <a:schemeClr val="tx1">
                    <a:lumMod val="75000"/>
                    <a:lumOff val="25000"/>
                  </a:schemeClr>
                </a:solidFill>
                <a:latin typeface="Meiryo" panose="020B0604030504040204" pitchFamily="34" charset="-128"/>
                <a:ea typeface="Meiryo" panose="020B0604030504040204" pitchFamily="34" charset="-128"/>
              </a:rPr>
              <a:t>集計</a:t>
            </a:r>
            <a:endParaRPr lang="en-US" b="1"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83" name="TextBox 82">
            <a:extLst>
              <a:ext uri="{FF2B5EF4-FFF2-40B4-BE49-F238E27FC236}">
                <a16:creationId xmlns:a16="http://schemas.microsoft.com/office/drawing/2014/main" id="{4FD24BE7-83B7-294D-9EC4-03CB8C467B63}"/>
              </a:ext>
            </a:extLst>
          </p:cNvPr>
          <p:cNvSpPr txBox="1"/>
          <p:nvPr/>
        </p:nvSpPr>
        <p:spPr>
          <a:xfrm>
            <a:off x="709364" y="4454403"/>
            <a:ext cx="2954655" cy="369332"/>
          </a:xfrm>
          <a:prstGeom prst="rect">
            <a:avLst/>
          </a:prstGeom>
          <a:noFill/>
        </p:spPr>
        <p:txBody>
          <a:bodyPr wrap="none" rtlCol="0">
            <a:spAutoFit/>
          </a:bodyPr>
          <a:lstStyle/>
          <a:p>
            <a:r>
              <a:rPr lang="ja-JP" altLang="en-US" b="1">
                <a:solidFill>
                  <a:schemeClr val="tx1">
                    <a:lumMod val="75000"/>
                    <a:lumOff val="25000"/>
                  </a:schemeClr>
                </a:solidFill>
                <a:latin typeface="Meiryo" panose="020B0604030504040204" pitchFamily="34" charset="-128"/>
                <a:ea typeface="Meiryo" panose="020B0604030504040204" pitchFamily="34" charset="-128"/>
              </a:rPr>
              <a:t>テキスト抽出（正規表現）</a:t>
            </a:r>
            <a:endParaRPr lang="en-US" b="1"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84" name="TextBox 83">
            <a:extLst>
              <a:ext uri="{FF2B5EF4-FFF2-40B4-BE49-F238E27FC236}">
                <a16:creationId xmlns:a16="http://schemas.microsoft.com/office/drawing/2014/main" id="{9A41159A-02BE-BB48-B414-7A30B5FE02D1}"/>
              </a:ext>
            </a:extLst>
          </p:cNvPr>
          <p:cNvSpPr txBox="1"/>
          <p:nvPr/>
        </p:nvSpPr>
        <p:spPr>
          <a:xfrm>
            <a:off x="8779964" y="2366209"/>
            <a:ext cx="3416320" cy="369332"/>
          </a:xfrm>
          <a:prstGeom prst="rect">
            <a:avLst/>
          </a:prstGeom>
          <a:noFill/>
        </p:spPr>
        <p:txBody>
          <a:bodyPr wrap="none" rtlCol="0">
            <a:spAutoFit/>
          </a:bodyPr>
          <a:lstStyle/>
          <a:p>
            <a:r>
              <a:rPr lang="ja-JP" altLang="en-US" b="1">
                <a:solidFill>
                  <a:schemeClr val="tx1">
                    <a:lumMod val="75000"/>
                    <a:lumOff val="25000"/>
                  </a:schemeClr>
                </a:solidFill>
                <a:latin typeface="Meiryo" panose="020B0604030504040204" pitchFamily="34" charset="-128"/>
                <a:ea typeface="Meiryo" panose="020B0604030504040204" pitchFamily="34" charset="-128"/>
              </a:rPr>
              <a:t>正規化（平均と分散を揃える）</a:t>
            </a:r>
            <a:endParaRPr lang="en-US" b="1"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85" name="TextBox 84">
            <a:extLst>
              <a:ext uri="{FF2B5EF4-FFF2-40B4-BE49-F238E27FC236}">
                <a16:creationId xmlns:a16="http://schemas.microsoft.com/office/drawing/2014/main" id="{CDCDE1F6-FC65-4B44-83C1-988049C2F6F5}"/>
              </a:ext>
            </a:extLst>
          </p:cNvPr>
          <p:cNvSpPr txBox="1"/>
          <p:nvPr/>
        </p:nvSpPr>
        <p:spPr>
          <a:xfrm>
            <a:off x="9011629" y="4449972"/>
            <a:ext cx="1569660" cy="369332"/>
          </a:xfrm>
          <a:prstGeom prst="rect">
            <a:avLst/>
          </a:prstGeom>
          <a:noFill/>
        </p:spPr>
        <p:txBody>
          <a:bodyPr wrap="none" rtlCol="0">
            <a:spAutoFit/>
          </a:bodyPr>
          <a:lstStyle/>
          <a:p>
            <a:r>
              <a:rPr lang="ja-JP" altLang="en-US" b="1">
                <a:solidFill>
                  <a:schemeClr val="tx1">
                    <a:lumMod val="75000"/>
                    <a:lumOff val="25000"/>
                  </a:schemeClr>
                </a:solidFill>
                <a:latin typeface="Meiryo" panose="020B0604030504040204" pitchFamily="34" charset="-128"/>
                <a:ea typeface="Meiryo" panose="020B0604030504040204" pitchFamily="34" charset="-128"/>
              </a:rPr>
              <a:t>テーブル結合</a:t>
            </a:r>
            <a:endParaRPr lang="en-US" b="1" dirty="0">
              <a:solidFill>
                <a:schemeClr val="tx1">
                  <a:lumMod val="75000"/>
                  <a:lumOff val="25000"/>
                </a:schemeClr>
              </a:solidFill>
              <a:latin typeface="Meiryo" panose="020B0604030504040204" pitchFamily="34" charset="-128"/>
              <a:ea typeface="Meiryo" panose="020B0604030504040204" pitchFamily="34" charset="-128"/>
            </a:endParaRPr>
          </a:p>
        </p:txBody>
      </p:sp>
      <p:graphicFrame>
        <p:nvGraphicFramePr>
          <p:cNvPr id="86" name="Table 85">
            <a:extLst>
              <a:ext uri="{FF2B5EF4-FFF2-40B4-BE49-F238E27FC236}">
                <a16:creationId xmlns:a16="http://schemas.microsoft.com/office/drawing/2014/main" id="{B84F674C-9D19-F845-B19D-B1AFC52C4F49}"/>
              </a:ext>
            </a:extLst>
          </p:cNvPr>
          <p:cNvGraphicFramePr>
            <a:graphicFrameLocks noGrp="1"/>
          </p:cNvGraphicFramePr>
          <p:nvPr>
            <p:extLst>
              <p:ext uri="{D42A27DB-BD31-4B8C-83A1-F6EECF244321}">
                <p14:modId xmlns:p14="http://schemas.microsoft.com/office/powerpoint/2010/main" val="2513988245"/>
              </p:ext>
            </p:extLst>
          </p:nvPr>
        </p:nvGraphicFramePr>
        <p:xfrm>
          <a:off x="363902" y="2763917"/>
          <a:ext cx="1089660"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735330">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身長</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NaN</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“176”</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155</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graphicFrame>
        <p:nvGraphicFramePr>
          <p:cNvPr id="87" name="Table 86">
            <a:extLst>
              <a:ext uri="{FF2B5EF4-FFF2-40B4-BE49-F238E27FC236}">
                <a16:creationId xmlns:a16="http://schemas.microsoft.com/office/drawing/2014/main" id="{7D56D373-BF27-A142-A160-CAA43DED3846}"/>
              </a:ext>
            </a:extLst>
          </p:cNvPr>
          <p:cNvGraphicFramePr>
            <a:graphicFrameLocks noGrp="1"/>
          </p:cNvGraphicFramePr>
          <p:nvPr>
            <p:extLst>
              <p:ext uri="{D42A27DB-BD31-4B8C-83A1-F6EECF244321}">
                <p14:modId xmlns:p14="http://schemas.microsoft.com/office/powerpoint/2010/main" val="566070552"/>
              </p:ext>
            </p:extLst>
          </p:nvPr>
        </p:nvGraphicFramePr>
        <p:xfrm>
          <a:off x="2090847" y="2757388"/>
          <a:ext cx="964248" cy="111252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609918">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身長</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176</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155</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sp>
        <p:nvSpPr>
          <p:cNvPr id="88" name="Right Arrow 87">
            <a:extLst>
              <a:ext uri="{FF2B5EF4-FFF2-40B4-BE49-F238E27FC236}">
                <a16:creationId xmlns:a16="http://schemas.microsoft.com/office/drawing/2014/main" id="{320AAE04-6A8A-8848-B51A-7D6BA921B42E}"/>
              </a:ext>
            </a:extLst>
          </p:cNvPr>
          <p:cNvSpPr/>
          <p:nvPr/>
        </p:nvSpPr>
        <p:spPr>
          <a:xfrm>
            <a:off x="1522578" y="3295386"/>
            <a:ext cx="492996" cy="487680"/>
          </a:xfrm>
          <a:prstGeom prst="rightArrow">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graphicFrame>
        <p:nvGraphicFramePr>
          <p:cNvPr id="89" name="Table 88">
            <a:extLst>
              <a:ext uri="{FF2B5EF4-FFF2-40B4-BE49-F238E27FC236}">
                <a16:creationId xmlns:a16="http://schemas.microsoft.com/office/drawing/2014/main" id="{87F6B93D-69B1-4241-9FE0-7DF6E52CDBDD}"/>
              </a:ext>
            </a:extLst>
          </p:cNvPr>
          <p:cNvGraphicFramePr>
            <a:graphicFrameLocks noGrp="1"/>
          </p:cNvGraphicFramePr>
          <p:nvPr>
            <p:extLst>
              <p:ext uri="{D42A27DB-BD31-4B8C-83A1-F6EECF244321}">
                <p14:modId xmlns:p14="http://schemas.microsoft.com/office/powerpoint/2010/main" val="397972490"/>
              </p:ext>
            </p:extLst>
          </p:nvPr>
        </p:nvGraphicFramePr>
        <p:xfrm>
          <a:off x="3709381" y="2722678"/>
          <a:ext cx="1618616"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609918">
                  <a:extLst>
                    <a:ext uri="{9D8B030D-6E8A-4147-A177-3AD203B41FA5}">
                      <a16:colId xmlns:a16="http://schemas.microsoft.com/office/drawing/2014/main" val="3472137712"/>
                    </a:ext>
                  </a:extLst>
                </a:gridCol>
                <a:gridCol w="654368">
                  <a:extLst>
                    <a:ext uri="{9D8B030D-6E8A-4147-A177-3AD203B41FA5}">
                      <a16:colId xmlns:a16="http://schemas.microsoft.com/office/drawing/2014/main" val="385039917"/>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身長</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体重</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168</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60</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176</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74</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155</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42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sp>
        <p:nvSpPr>
          <p:cNvPr id="90" name="Right Arrow 89">
            <a:extLst>
              <a:ext uri="{FF2B5EF4-FFF2-40B4-BE49-F238E27FC236}">
                <a16:creationId xmlns:a16="http://schemas.microsoft.com/office/drawing/2014/main" id="{9858460E-9F77-C848-A76C-50E82AA6891D}"/>
              </a:ext>
            </a:extLst>
          </p:cNvPr>
          <p:cNvSpPr/>
          <p:nvPr/>
        </p:nvSpPr>
        <p:spPr>
          <a:xfrm>
            <a:off x="5403270" y="3256121"/>
            <a:ext cx="492996" cy="487680"/>
          </a:xfrm>
          <a:prstGeom prst="rightArrow">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graphicFrame>
        <p:nvGraphicFramePr>
          <p:cNvPr id="91" name="Table 90">
            <a:extLst>
              <a:ext uri="{FF2B5EF4-FFF2-40B4-BE49-F238E27FC236}">
                <a16:creationId xmlns:a16="http://schemas.microsoft.com/office/drawing/2014/main" id="{0F94EBC9-2320-7A45-BA49-06FDD3C21A6B}"/>
              </a:ext>
            </a:extLst>
          </p:cNvPr>
          <p:cNvGraphicFramePr>
            <a:graphicFrameLocks noGrp="1"/>
          </p:cNvGraphicFramePr>
          <p:nvPr>
            <p:extLst>
              <p:ext uri="{D42A27DB-BD31-4B8C-83A1-F6EECF244321}">
                <p14:modId xmlns:p14="http://schemas.microsoft.com/office/powerpoint/2010/main" val="2463147253"/>
              </p:ext>
            </p:extLst>
          </p:nvPr>
        </p:nvGraphicFramePr>
        <p:xfrm>
          <a:off x="5970249" y="2722678"/>
          <a:ext cx="2301557"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598805">
                  <a:extLst>
                    <a:ext uri="{9D8B030D-6E8A-4147-A177-3AD203B41FA5}">
                      <a16:colId xmlns:a16="http://schemas.microsoft.com/office/drawing/2014/main" val="3472137712"/>
                    </a:ext>
                  </a:extLst>
                </a:gridCol>
                <a:gridCol w="598805">
                  <a:extLst>
                    <a:ext uri="{9D8B030D-6E8A-4147-A177-3AD203B41FA5}">
                      <a16:colId xmlns:a16="http://schemas.microsoft.com/office/drawing/2014/main" val="385039917"/>
                    </a:ext>
                  </a:extLst>
                </a:gridCol>
                <a:gridCol w="749617">
                  <a:extLst>
                    <a:ext uri="{9D8B030D-6E8A-4147-A177-3AD203B41FA5}">
                      <a16:colId xmlns:a16="http://schemas.microsoft.com/office/drawing/2014/main" val="1576602478"/>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身長</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体重</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BMI</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168</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60</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21.26</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176</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74</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23.89</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155</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42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17.48</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graphicFrame>
        <p:nvGraphicFramePr>
          <p:cNvPr id="92" name="Table 91">
            <a:extLst>
              <a:ext uri="{FF2B5EF4-FFF2-40B4-BE49-F238E27FC236}">
                <a16:creationId xmlns:a16="http://schemas.microsoft.com/office/drawing/2014/main" id="{B4E9141F-A5CE-B54A-9F33-609AE4BE6B6C}"/>
              </a:ext>
            </a:extLst>
          </p:cNvPr>
          <p:cNvGraphicFramePr>
            <a:graphicFrameLocks noGrp="1"/>
          </p:cNvGraphicFramePr>
          <p:nvPr>
            <p:extLst>
              <p:ext uri="{D42A27DB-BD31-4B8C-83A1-F6EECF244321}">
                <p14:modId xmlns:p14="http://schemas.microsoft.com/office/powerpoint/2010/main" val="2336337384"/>
              </p:ext>
            </p:extLst>
          </p:nvPr>
        </p:nvGraphicFramePr>
        <p:xfrm>
          <a:off x="324332" y="4838558"/>
          <a:ext cx="2008822"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1654492">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テキスト</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This is a pen.</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This is an apple.</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I’m running.</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sp>
        <p:nvSpPr>
          <p:cNvPr id="93" name="Right Arrow 92">
            <a:extLst>
              <a:ext uri="{FF2B5EF4-FFF2-40B4-BE49-F238E27FC236}">
                <a16:creationId xmlns:a16="http://schemas.microsoft.com/office/drawing/2014/main" id="{27DA05DA-1981-F748-B555-FE145170EB41}"/>
              </a:ext>
            </a:extLst>
          </p:cNvPr>
          <p:cNvSpPr/>
          <p:nvPr/>
        </p:nvSpPr>
        <p:spPr>
          <a:xfrm>
            <a:off x="2404446" y="5336398"/>
            <a:ext cx="492996" cy="487680"/>
          </a:xfrm>
          <a:prstGeom prst="rightArrow">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graphicFrame>
        <p:nvGraphicFramePr>
          <p:cNvPr id="94" name="Table 93">
            <a:extLst>
              <a:ext uri="{FF2B5EF4-FFF2-40B4-BE49-F238E27FC236}">
                <a16:creationId xmlns:a16="http://schemas.microsoft.com/office/drawing/2014/main" id="{26D9151D-2BFF-124C-B2F6-1A66FCF0E3F4}"/>
              </a:ext>
            </a:extLst>
          </p:cNvPr>
          <p:cNvGraphicFramePr>
            <a:graphicFrameLocks noGrp="1"/>
          </p:cNvGraphicFramePr>
          <p:nvPr>
            <p:extLst>
              <p:ext uri="{D42A27DB-BD31-4B8C-83A1-F6EECF244321}">
                <p14:modId xmlns:p14="http://schemas.microsoft.com/office/powerpoint/2010/main" val="264678004"/>
              </p:ext>
            </p:extLst>
          </p:nvPr>
        </p:nvGraphicFramePr>
        <p:xfrm>
          <a:off x="2968734" y="4832269"/>
          <a:ext cx="1064260"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709930">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What</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pen</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apple</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NaN</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graphicFrame>
        <p:nvGraphicFramePr>
          <p:cNvPr id="95" name="Table 94">
            <a:extLst>
              <a:ext uri="{FF2B5EF4-FFF2-40B4-BE49-F238E27FC236}">
                <a16:creationId xmlns:a16="http://schemas.microsoft.com/office/drawing/2014/main" id="{3169BA5A-702F-0245-A30A-E2404B7C7486}"/>
              </a:ext>
            </a:extLst>
          </p:cNvPr>
          <p:cNvGraphicFramePr>
            <a:graphicFrameLocks noGrp="1"/>
          </p:cNvGraphicFramePr>
          <p:nvPr>
            <p:extLst>
              <p:ext uri="{D42A27DB-BD31-4B8C-83A1-F6EECF244321}">
                <p14:modId xmlns:p14="http://schemas.microsoft.com/office/powerpoint/2010/main" val="1138671305"/>
              </p:ext>
            </p:extLst>
          </p:nvPr>
        </p:nvGraphicFramePr>
        <p:xfrm>
          <a:off x="8790068" y="2754112"/>
          <a:ext cx="1375410"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1021080">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数値</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1637853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1842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687454</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sp>
        <p:nvSpPr>
          <p:cNvPr id="96" name="Right Arrow 95">
            <a:extLst>
              <a:ext uri="{FF2B5EF4-FFF2-40B4-BE49-F238E27FC236}">
                <a16:creationId xmlns:a16="http://schemas.microsoft.com/office/drawing/2014/main" id="{E209EE8D-472C-B041-A41D-5D21CD8B7ECA}"/>
              </a:ext>
            </a:extLst>
          </p:cNvPr>
          <p:cNvSpPr/>
          <p:nvPr/>
        </p:nvSpPr>
        <p:spPr>
          <a:xfrm>
            <a:off x="10236843" y="3258241"/>
            <a:ext cx="492996" cy="487680"/>
          </a:xfrm>
          <a:prstGeom prst="rightArrow">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graphicFrame>
        <p:nvGraphicFramePr>
          <p:cNvPr id="97" name="Table 96">
            <a:extLst>
              <a:ext uri="{FF2B5EF4-FFF2-40B4-BE49-F238E27FC236}">
                <a16:creationId xmlns:a16="http://schemas.microsoft.com/office/drawing/2014/main" id="{9B3A8279-5F93-D148-8516-69480DFD8FB8}"/>
              </a:ext>
            </a:extLst>
          </p:cNvPr>
          <p:cNvGraphicFramePr>
            <a:graphicFrameLocks noGrp="1"/>
          </p:cNvGraphicFramePr>
          <p:nvPr>
            <p:extLst>
              <p:ext uri="{D42A27DB-BD31-4B8C-83A1-F6EECF244321}">
                <p14:modId xmlns:p14="http://schemas.microsoft.com/office/powerpoint/2010/main" val="1393617973"/>
              </p:ext>
            </p:extLst>
          </p:nvPr>
        </p:nvGraphicFramePr>
        <p:xfrm>
          <a:off x="10801131" y="2754112"/>
          <a:ext cx="992822"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638492">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数値</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0.87</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0.12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0.34</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graphicFrame>
        <p:nvGraphicFramePr>
          <p:cNvPr id="98" name="Table 97">
            <a:extLst>
              <a:ext uri="{FF2B5EF4-FFF2-40B4-BE49-F238E27FC236}">
                <a16:creationId xmlns:a16="http://schemas.microsoft.com/office/drawing/2014/main" id="{0662F798-5FB4-4F4A-8E6F-7F0DA03549FB}"/>
              </a:ext>
            </a:extLst>
          </p:cNvPr>
          <p:cNvGraphicFramePr>
            <a:graphicFrameLocks noGrp="1"/>
          </p:cNvGraphicFramePr>
          <p:nvPr>
            <p:extLst>
              <p:ext uri="{D42A27DB-BD31-4B8C-83A1-F6EECF244321}">
                <p14:modId xmlns:p14="http://schemas.microsoft.com/office/powerpoint/2010/main" val="2240086287"/>
              </p:ext>
            </p:extLst>
          </p:nvPr>
        </p:nvGraphicFramePr>
        <p:xfrm>
          <a:off x="7708847" y="4823735"/>
          <a:ext cx="953135"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598805">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身長</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168</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176</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155</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sp>
        <p:nvSpPr>
          <p:cNvPr id="99" name="Right Arrow 98">
            <a:extLst>
              <a:ext uri="{FF2B5EF4-FFF2-40B4-BE49-F238E27FC236}">
                <a16:creationId xmlns:a16="http://schemas.microsoft.com/office/drawing/2014/main" id="{ED4B2517-9479-CC4D-BAEC-B7793975F575}"/>
              </a:ext>
            </a:extLst>
          </p:cNvPr>
          <p:cNvSpPr/>
          <p:nvPr/>
        </p:nvSpPr>
        <p:spPr>
          <a:xfrm>
            <a:off x="9781897" y="5321575"/>
            <a:ext cx="492996" cy="487680"/>
          </a:xfrm>
          <a:prstGeom prst="rightArrow">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graphicFrame>
        <p:nvGraphicFramePr>
          <p:cNvPr id="100" name="Table 99">
            <a:extLst>
              <a:ext uri="{FF2B5EF4-FFF2-40B4-BE49-F238E27FC236}">
                <a16:creationId xmlns:a16="http://schemas.microsoft.com/office/drawing/2014/main" id="{AB41F184-7B3C-CA44-B715-0BB857229057}"/>
              </a:ext>
            </a:extLst>
          </p:cNvPr>
          <p:cNvGraphicFramePr>
            <a:graphicFrameLocks noGrp="1"/>
          </p:cNvGraphicFramePr>
          <p:nvPr>
            <p:extLst>
              <p:ext uri="{D42A27DB-BD31-4B8C-83A1-F6EECF244321}">
                <p14:modId xmlns:p14="http://schemas.microsoft.com/office/powerpoint/2010/main" val="3618405988"/>
              </p:ext>
            </p:extLst>
          </p:nvPr>
        </p:nvGraphicFramePr>
        <p:xfrm>
          <a:off x="8768634" y="4823735"/>
          <a:ext cx="953135"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598805">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性別</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graphicFrame>
        <p:nvGraphicFramePr>
          <p:cNvPr id="101" name="Table 100">
            <a:extLst>
              <a:ext uri="{FF2B5EF4-FFF2-40B4-BE49-F238E27FC236}">
                <a16:creationId xmlns:a16="http://schemas.microsoft.com/office/drawing/2014/main" id="{682A6D0E-0810-F34C-ACDC-99147946F6B7}"/>
              </a:ext>
            </a:extLst>
          </p:cNvPr>
          <p:cNvGraphicFramePr>
            <a:graphicFrameLocks noGrp="1"/>
          </p:cNvGraphicFramePr>
          <p:nvPr>
            <p:extLst>
              <p:ext uri="{D42A27DB-BD31-4B8C-83A1-F6EECF244321}">
                <p14:modId xmlns:p14="http://schemas.microsoft.com/office/powerpoint/2010/main" val="3155908223"/>
              </p:ext>
            </p:extLst>
          </p:nvPr>
        </p:nvGraphicFramePr>
        <p:xfrm>
          <a:off x="10335021" y="4823735"/>
          <a:ext cx="1563053"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609918">
                  <a:extLst>
                    <a:ext uri="{9D8B030D-6E8A-4147-A177-3AD203B41FA5}">
                      <a16:colId xmlns:a16="http://schemas.microsoft.com/office/drawing/2014/main" val="3472137712"/>
                    </a:ext>
                  </a:extLst>
                </a:gridCol>
                <a:gridCol w="598805">
                  <a:extLst>
                    <a:ext uri="{9D8B030D-6E8A-4147-A177-3AD203B41FA5}">
                      <a16:colId xmlns:a16="http://schemas.microsoft.com/office/drawing/2014/main" val="385039917"/>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身長</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性別</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168</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176</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155</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sp>
        <p:nvSpPr>
          <p:cNvPr id="102" name="Rectangle 101">
            <a:extLst>
              <a:ext uri="{FF2B5EF4-FFF2-40B4-BE49-F238E27FC236}">
                <a16:creationId xmlns:a16="http://schemas.microsoft.com/office/drawing/2014/main" id="{B5AC0CF3-CEF8-B848-A21E-8E9632BCE51B}"/>
              </a:ext>
            </a:extLst>
          </p:cNvPr>
          <p:cNvSpPr/>
          <p:nvPr/>
        </p:nvSpPr>
        <p:spPr>
          <a:xfrm>
            <a:off x="4428346" y="4743522"/>
            <a:ext cx="2867110" cy="169625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103" name="TextBox 102">
            <a:extLst>
              <a:ext uri="{FF2B5EF4-FFF2-40B4-BE49-F238E27FC236}">
                <a16:creationId xmlns:a16="http://schemas.microsoft.com/office/drawing/2014/main" id="{30FF8B42-2AB2-9046-8738-F7A5055DC312}"/>
              </a:ext>
            </a:extLst>
          </p:cNvPr>
          <p:cNvSpPr txBox="1"/>
          <p:nvPr/>
        </p:nvSpPr>
        <p:spPr>
          <a:xfrm>
            <a:off x="4785128" y="4448538"/>
            <a:ext cx="2262158" cy="369332"/>
          </a:xfrm>
          <a:prstGeom prst="rect">
            <a:avLst/>
          </a:prstGeom>
          <a:noFill/>
        </p:spPr>
        <p:txBody>
          <a:bodyPr wrap="none" rtlCol="0">
            <a:spAutoFit/>
          </a:bodyPr>
          <a:lstStyle/>
          <a:p>
            <a:r>
              <a:rPr lang="ja-JP" altLang="en-US" b="1">
                <a:solidFill>
                  <a:schemeClr val="tx1">
                    <a:lumMod val="75000"/>
                    <a:lumOff val="25000"/>
                  </a:schemeClr>
                </a:solidFill>
                <a:latin typeface="Meiryo" panose="020B0604030504040204" pitchFamily="34" charset="-128"/>
                <a:ea typeface="Meiryo" panose="020B0604030504040204" pitchFamily="34" charset="-128"/>
              </a:rPr>
              <a:t>カテゴリ変数の変換</a:t>
            </a:r>
            <a:endParaRPr lang="en-US" b="1" dirty="0">
              <a:solidFill>
                <a:schemeClr val="tx1">
                  <a:lumMod val="75000"/>
                  <a:lumOff val="25000"/>
                </a:schemeClr>
              </a:solidFill>
              <a:latin typeface="Meiryo" panose="020B0604030504040204" pitchFamily="34" charset="-128"/>
              <a:ea typeface="Meiryo" panose="020B0604030504040204" pitchFamily="34" charset="-128"/>
            </a:endParaRPr>
          </a:p>
        </p:txBody>
      </p:sp>
      <p:graphicFrame>
        <p:nvGraphicFramePr>
          <p:cNvPr id="104" name="Table 103">
            <a:extLst>
              <a:ext uri="{FF2B5EF4-FFF2-40B4-BE49-F238E27FC236}">
                <a16:creationId xmlns:a16="http://schemas.microsoft.com/office/drawing/2014/main" id="{284245A1-907C-3E4D-8A87-C1F5A65481ED}"/>
              </a:ext>
            </a:extLst>
          </p:cNvPr>
          <p:cNvGraphicFramePr>
            <a:graphicFrameLocks noGrp="1"/>
          </p:cNvGraphicFramePr>
          <p:nvPr>
            <p:extLst>
              <p:ext uri="{D42A27DB-BD31-4B8C-83A1-F6EECF244321}">
                <p14:modId xmlns:p14="http://schemas.microsoft.com/office/powerpoint/2010/main" val="2914054336"/>
              </p:ext>
            </p:extLst>
          </p:nvPr>
        </p:nvGraphicFramePr>
        <p:xfrm>
          <a:off x="4604330" y="4818534"/>
          <a:ext cx="964248"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609918">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性別</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ja-JP" altLang="en-US" sz="1400">
                          <a:solidFill>
                            <a:schemeClr val="tx1">
                              <a:lumMod val="75000"/>
                              <a:lumOff val="25000"/>
                            </a:schemeClr>
                          </a:solidFill>
                          <a:latin typeface="Meiryo" panose="020B0604030504040204" pitchFamily="34" charset="-128"/>
                          <a:ea typeface="Meiryo" panose="020B0604030504040204" pitchFamily="34" charset="-128"/>
                        </a:rPr>
                        <a:t>男</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ja-JP" altLang="en-US" sz="1400">
                          <a:solidFill>
                            <a:schemeClr val="tx1">
                              <a:lumMod val="75000"/>
                              <a:lumOff val="25000"/>
                            </a:schemeClr>
                          </a:solidFill>
                          <a:latin typeface="Meiryo" panose="020B0604030504040204" pitchFamily="34" charset="-128"/>
                          <a:ea typeface="Meiryo" panose="020B0604030504040204" pitchFamily="34" charset="-128"/>
                        </a:rPr>
                        <a:t>男</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ja-JP" altLang="en-US" sz="1400">
                          <a:solidFill>
                            <a:schemeClr val="tx1">
                              <a:lumMod val="75000"/>
                              <a:lumOff val="25000"/>
                            </a:schemeClr>
                          </a:solidFill>
                          <a:latin typeface="Meiryo" panose="020B0604030504040204" pitchFamily="34" charset="-128"/>
                          <a:ea typeface="Meiryo" panose="020B0604030504040204" pitchFamily="34" charset="-128"/>
                        </a:rPr>
                        <a:t>女</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sp>
        <p:nvSpPr>
          <p:cNvPr id="105" name="Right Arrow 104">
            <a:extLst>
              <a:ext uri="{FF2B5EF4-FFF2-40B4-BE49-F238E27FC236}">
                <a16:creationId xmlns:a16="http://schemas.microsoft.com/office/drawing/2014/main" id="{68CF6222-5F1E-D44E-BAFF-ED1E6ADD891E}"/>
              </a:ext>
            </a:extLst>
          </p:cNvPr>
          <p:cNvSpPr/>
          <p:nvPr/>
        </p:nvSpPr>
        <p:spPr>
          <a:xfrm>
            <a:off x="5663930" y="5351977"/>
            <a:ext cx="492996" cy="487680"/>
          </a:xfrm>
          <a:prstGeom prst="rightArrow">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graphicFrame>
        <p:nvGraphicFramePr>
          <p:cNvPr id="106" name="Table 105">
            <a:extLst>
              <a:ext uri="{FF2B5EF4-FFF2-40B4-BE49-F238E27FC236}">
                <a16:creationId xmlns:a16="http://schemas.microsoft.com/office/drawing/2014/main" id="{FCD24E9A-E7CD-594E-B245-0E23858AAAFC}"/>
              </a:ext>
            </a:extLst>
          </p:cNvPr>
          <p:cNvGraphicFramePr>
            <a:graphicFrameLocks noGrp="1"/>
          </p:cNvGraphicFramePr>
          <p:nvPr>
            <p:extLst>
              <p:ext uri="{D42A27DB-BD31-4B8C-83A1-F6EECF244321}">
                <p14:modId xmlns:p14="http://schemas.microsoft.com/office/powerpoint/2010/main" val="1612196682"/>
              </p:ext>
            </p:extLst>
          </p:nvPr>
        </p:nvGraphicFramePr>
        <p:xfrm>
          <a:off x="6230909" y="4818534"/>
          <a:ext cx="953135" cy="1483360"/>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795300508"/>
                    </a:ext>
                  </a:extLst>
                </a:gridCol>
                <a:gridCol w="598805">
                  <a:extLst>
                    <a:ext uri="{9D8B030D-6E8A-4147-A177-3AD203B41FA5}">
                      <a16:colId xmlns:a16="http://schemas.microsoft.com/office/drawing/2014/main" val="3472137712"/>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性別</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370840">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bl>
          </a:graphicData>
        </a:graphic>
      </p:graphicFrame>
    </p:spTree>
    <p:extLst>
      <p:ext uri="{BB962C8B-B14F-4D97-AF65-F5344CB8AC3E}">
        <p14:creationId xmlns:p14="http://schemas.microsoft.com/office/powerpoint/2010/main" val="6824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066448-BC06-478A-B67E-DAA2174F27D9}"/>
              </a:ext>
            </a:extLst>
          </p:cNvPr>
          <p:cNvSpPr>
            <a:spLocks noGrp="1"/>
          </p:cNvSpPr>
          <p:nvPr>
            <p:ph type="title"/>
          </p:nvPr>
        </p:nvSpPr>
        <p:spPr>
          <a:xfrm>
            <a:off x="643467" y="643467"/>
            <a:ext cx="10557933" cy="5681133"/>
          </a:xfrm>
        </p:spPr>
        <p:txBody>
          <a:bodyPr vert="horz" lIns="91440" tIns="45720" rIns="91440" bIns="45720" rtlCol="0" anchor="t" anchorCtr="0">
            <a:normAutofit/>
          </a:bodyPr>
          <a:lstStyle/>
          <a:p>
            <a:pPr defTabSz="914400"/>
            <a:r>
              <a:rPr lang="en-US" altLang="zh-CN" sz="2400" dirty="0">
                <a:solidFill>
                  <a:schemeClr val="tx1"/>
                </a:solidFill>
                <a:latin typeface="Yu Gothic" panose="020B0400000000000000" pitchFamily="34" charset="-128"/>
                <a:ea typeface="Yu Gothic" panose="020B0400000000000000" pitchFamily="34" charset="-128"/>
                <a:cs typeface="+mj-cs"/>
              </a:rPr>
              <a:t>Agenda</a:t>
            </a:r>
            <a:br>
              <a:rPr lang="en-US" altLang="zh-CN" sz="2400" dirty="0">
                <a:solidFill>
                  <a:schemeClr val="tx1"/>
                </a:solidFill>
                <a:latin typeface="Yu Gothic" panose="020B0400000000000000" pitchFamily="34" charset="-128"/>
                <a:ea typeface="Yu Gothic" panose="020B0400000000000000" pitchFamily="34" charset="-128"/>
                <a:cs typeface="+mj-cs"/>
              </a:rPr>
            </a:b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1. </a:t>
            </a:r>
            <a:r>
              <a:rPr lang="en-US" altLang="zh-CN" sz="2400" dirty="0" err="1">
                <a:solidFill>
                  <a:schemeClr val="tx1"/>
                </a:solidFill>
                <a:latin typeface="Yu Gothic" panose="020B0400000000000000" pitchFamily="34" charset="-128"/>
                <a:ea typeface="Yu Gothic" panose="020B0400000000000000" pitchFamily="34" charset="-128"/>
                <a:cs typeface="+mj-cs"/>
              </a:rPr>
              <a:t>SynapseML</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とは</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2. </a:t>
            </a:r>
            <a:r>
              <a:rPr lang="en-US" altLang="zh-CN" sz="2400" dirty="0" err="1">
                <a:solidFill>
                  <a:schemeClr val="tx1"/>
                </a:solidFill>
                <a:latin typeface="Yu Gothic" panose="020B0400000000000000" pitchFamily="34" charset="-128"/>
                <a:ea typeface="Yu Gothic" panose="020B0400000000000000" pitchFamily="34" charset="-128"/>
                <a:cs typeface="+mj-cs"/>
              </a:rPr>
              <a:t>SynapseML</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の全体像</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3. </a:t>
            </a:r>
            <a:r>
              <a:rPr lang="en-US" altLang="zh-CN" sz="2400" dirty="0" err="1">
                <a:solidFill>
                  <a:schemeClr val="tx1"/>
                </a:solidFill>
                <a:latin typeface="Yu Gothic" panose="020B0400000000000000" pitchFamily="34" charset="-128"/>
                <a:ea typeface="Yu Gothic" panose="020B0400000000000000" pitchFamily="34" charset="-128"/>
                <a:cs typeface="+mj-cs"/>
              </a:rPr>
              <a:t>SynapseML</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の利用例</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en-US" altLang="zh-CN" sz="2400" dirty="0" err="1">
                <a:solidFill>
                  <a:schemeClr val="tx1"/>
                </a:solidFill>
                <a:latin typeface="Yu Gothic" panose="020B0400000000000000" pitchFamily="34" charset="-128"/>
                <a:ea typeface="Yu Gothic" panose="020B0400000000000000" pitchFamily="34" charset="-128"/>
                <a:cs typeface="+mj-cs"/>
              </a:rPr>
              <a:t>synapse.ml.opencv</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による画像変換</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en-US" altLang="zh-CN" sz="2400" dirty="0" err="1">
                <a:solidFill>
                  <a:schemeClr val="tx1"/>
                </a:solidFill>
                <a:latin typeface="Yu Gothic" panose="020B0400000000000000" pitchFamily="34" charset="-128"/>
                <a:ea typeface="Yu Gothic" panose="020B0400000000000000" pitchFamily="34" charset="-128"/>
                <a:cs typeface="+mj-cs"/>
              </a:rPr>
              <a:t>synapse.ml.featuraize</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によるデータ加工</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zh-CN" altLang="en-US" sz="2400" dirty="0">
                <a:solidFill>
                  <a:schemeClr val="tx1"/>
                </a:solidFill>
                <a:latin typeface="Yu Gothic" panose="020B0400000000000000" pitchFamily="34" charset="-128"/>
                <a:ea typeface="Yu Gothic" panose="020B0400000000000000" pitchFamily="34" charset="-128"/>
                <a:cs typeface="+mj-cs"/>
              </a:rPr>
              <a:t>回帰</a:t>
            </a:r>
            <a:r>
              <a:rPr lang="en-US" altLang="zh-CN" sz="2400" dirty="0">
                <a:solidFill>
                  <a:schemeClr val="tx1"/>
                </a:solidFill>
                <a:latin typeface="Yu Gothic" panose="020B0400000000000000" pitchFamily="34" charset="-128"/>
                <a:ea typeface="Yu Gothic" panose="020B0400000000000000" pitchFamily="34" charset="-128"/>
                <a:cs typeface="+mj-cs"/>
              </a:rPr>
              <a:t> (Linear Regressor</a:t>
            </a:r>
            <a:r>
              <a:rPr lang="zh-CN" altLang="en-US" sz="2400" dirty="0">
                <a:solidFill>
                  <a:schemeClr val="tx1"/>
                </a:solidFill>
                <a:latin typeface="Yu Gothic" panose="020B0400000000000000" pitchFamily="34" charset="-128"/>
                <a:ea typeface="Yu Gothic" panose="020B0400000000000000" pitchFamily="34" charset="-128"/>
                <a:cs typeface="+mj-cs"/>
              </a:rPr>
              <a:t>・</a:t>
            </a:r>
            <a:r>
              <a:rPr lang="en-US" altLang="zh-CN" sz="2400" dirty="0" err="1">
                <a:solidFill>
                  <a:schemeClr val="tx1"/>
                </a:solidFill>
                <a:latin typeface="Yu Gothic" panose="020B0400000000000000" pitchFamily="34" charset="-128"/>
                <a:ea typeface="Yu Gothic" panose="020B0400000000000000" pitchFamily="34" charset="-128"/>
                <a:cs typeface="+mj-cs"/>
              </a:rPr>
              <a:t>LightGBM</a:t>
            </a:r>
            <a:r>
              <a:rPr lang="zh-CN" altLang="en-US" sz="2400" dirty="0">
                <a:solidFill>
                  <a:schemeClr val="tx1"/>
                </a:solidFill>
                <a:latin typeface="Yu Gothic" panose="020B0400000000000000" pitchFamily="34" charset="-128"/>
                <a:ea typeface="Yu Gothic" panose="020B0400000000000000" pitchFamily="34" charset="-128"/>
                <a:cs typeface="+mj-cs"/>
              </a:rPr>
              <a:t>・</a:t>
            </a:r>
            <a:r>
              <a:rPr lang="en-US" altLang="zh-CN" sz="2400" dirty="0">
                <a:solidFill>
                  <a:schemeClr val="tx1"/>
                </a:solidFill>
                <a:latin typeface="Yu Gothic" panose="020B0400000000000000" pitchFamily="34" charset="-128"/>
                <a:ea typeface="Yu Gothic" panose="020B0400000000000000" pitchFamily="34" charset="-128"/>
                <a:cs typeface="+mj-cs"/>
              </a:rPr>
              <a:t>VW)</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Cognitive Services </a:t>
            </a:r>
            <a:r>
              <a:rPr lang="zh-CN" altLang="en-US" sz="2400" dirty="0">
                <a:solidFill>
                  <a:schemeClr val="tx1"/>
                </a:solidFill>
                <a:latin typeface="Yu Gothic" panose="020B0400000000000000" pitchFamily="34" charset="-128"/>
                <a:ea typeface="Yu Gothic" panose="020B0400000000000000" pitchFamily="34" charset="-128"/>
                <a:cs typeface="+mj-cs"/>
              </a:rPr>
              <a:t>を利用した英日テキスト翻訳</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en-US" altLang="zh-CN" sz="2400" dirty="0" err="1">
                <a:solidFill>
                  <a:schemeClr val="tx1"/>
                </a:solidFill>
                <a:latin typeface="Yu Gothic" panose="020B0400000000000000" pitchFamily="34" charset="-128"/>
                <a:ea typeface="Yu Gothic" panose="020B0400000000000000" pitchFamily="34" charset="-128"/>
                <a:cs typeface="+mj-cs"/>
              </a:rPr>
              <a:t>Geospacial</a:t>
            </a:r>
            <a:r>
              <a:rPr lang="en-US" altLang="zh-CN" sz="2400" dirty="0">
                <a:solidFill>
                  <a:schemeClr val="tx1"/>
                </a:solidFill>
                <a:latin typeface="Yu Gothic" panose="020B0400000000000000" pitchFamily="34" charset="-128"/>
                <a:ea typeface="Yu Gothic" panose="020B0400000000000000" pitchFamily="34" charset="-128"/>
                <a:cs typeface="+mj-cs"/>
              </a:rPr>
              <a:t> Services </a:t>
            </a:r>
            <a:r>
              <a:rPr lang="zh-CN" altLang="en-US" sz="2400" dirty="0">
                <a:solidFill>
                  <a:schemeClr val="tx1"/>
                </a:solidFill>
                <a:latin typeface="Yu Gothic" panose="020B0400000000000000" pitchFamily="34" charset="-128"/>
                <a:ea typeface="Yu Gothic" panose="020B0400000000000000" pitchFamily="34" charset="-128"/>
                <a:cs typeface="+mj-cs"/>
              </a:rPr>
              <a:t>を利用した</a:t>
            </a:r>
            <a:r>
              <a:rPr lang="en-US" altLang="zh-CN" sz="2400" dirty="0">
                <a:solidFill>
                  <a:schemeClr val="tx1"/>
                </a:solidFill>
                <a:latin typeface="Yu Gothic" panose="020B0400000000000000" pitchFamily="34" charset="-128"/>
                <a:ea typeface="Yu Gothic" panose="020B0400000000000000" pitchFamily="34" charset="-128"/>
                <a:cs typeface="+mj-cs"/>
              </a:rPr>
              <a:t> Reverse geocoding</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ONNX </a:t>
            </a:r>
            <a:r>
              <a:rPr lang="zh-CN" altLang="en-US" sz="2400" dirty="0">
                <a:solidFill>
                  <a:schemeClr val="tx1"/>
                </a:solidFill>
                <a:latin typeface="Yu Gothic" panose="020B0400000000000000" pitchFamily="34" charset="-128"/>
                <a:ea typeface="Yu Gothic" panose="020B0400000000000000" pitchFamily="34" charset="-128"/>
                <a:cs typeface="+mj-cs"/>
              </a:rPr>
              <a:t>モデル</a:t>
            </a:r>
            <a:r>
              <a:rPr lang="ja-JP" altLang="en-US" sz="2400">
                <a:solidFill>
                  <a:schemeClr val="tx1"/>
                </a:solidFill>
                <a:latin typeface="Yu Gothic" panose="020B0400000000000000" pitchFamily="34" charset="-128"/>
                <a:ea typeface="Yu Gothic" panose="020B0400000000000000" pitchFamily="34" charset="-128"/>
                <a:cs typeface="+mj-cs"/>
              </a:rPr>
              <a:t> </a:t>
            </a:r>
            <a:r>
              <a:rPr lang="en-US" altLang="ja-JP" sz="2400" dirty="0">
                <a:solidFill>
                  <a:schemeClr val="tx1"/>
                </a:solidFill>
                <a:latin typeface="Yu Gothic" panose="020B0400000000000000" pitchFamily="34" charset="-128"/>
                <a:ea typeface="Yu Gothic" panose="020B0400000000000000" pitchFamily="34" charset="-128"/>
                <a:cs typeface="+mj-cs"/>
              </a:rPr>
              <a:t>(</a:t>
            </a:r>
            <a:r>
              <a:rPr lang="en-US" altLang="ja-JP" sz="2400" dirty="0" err="1">
                <a:solidFill>
                  <a:schemeClr val="tx1"/>
                </a:solidFill>
                <a:latin typeface="Yu Gothic" panose="020B0400000000000000" pitchFamily="34" charset="-128"/>
                <a:ea typeface="Yu Gothic" panose="020B0400000000000000" pitchFamily="34" charset="-128"/>
                <a:cs typeface="+mj-cs"/>
              </a:rPr>
              <a:t>LightGBM</a:t>
            </a:r>
            <a:r>
              <a:rPr lang="en-US" altLang="ja-JP"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の利用</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zh-CN" altLang="en-US" sz="2400" dirty="0">
                <a:solidFill>
                  <a:schemeClr val="tx1"/>
                </a:solidFill>
                <a:latin typeface="Yu Gothic" panose="020B0400000000000000" pitchFamily="34" charset="-128"/>
                <a:ea typeface="Yu Gothic" panose="020B0400000000000000" pitchFamily="34" charset="-128"/>
                <a:cs typeface="+mj-cs"/>
              </a:rPr>
              <a:t>パイプラインの作成と実行</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4</a:t>
            </a:r>
            <a:r>
              <a:rPr lang="en-US" altLang="ja-JP"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まとめ</a:t>
            </a:r>
            <a:endParaRPr lang="en-US" altLang="zh-CN" sz="2400" dirty="0">
              <a:solidFill>
                <a:schemeClr val="tx1"/>
              </a:solidFill>
              <a:latin typeface="Yu Gothic" panose="020B0400000000000000" pitchFamily="34" charset="-128"/>
              <a:ea typeface="Yu Gothic" panose="020B0400000000000000" pitchFamily="34" charset="-128"/>
              <a:cs typeface="+mj-cs"/>
            </a:endParaRPr>
          </a:p>
        </p:txBody>
      </p:sp>
      <p:pic>
        <p:nvPicPr>
          <p:cNvPr id="6" name="Picture 5" descr="Abstract background of mesh on pink">
            <a:extLst>
              <a:ext uri="{FF2B5EF4-FFF2-40B4-BE49-F238E27FC236}">
                <a16:creationId xmlns:a16="http://schemas.microsoft.com/office/drawing/2014/main" id="{5B17956C-6D10-413E-9E9C-5811B0A6796F}"/>
              </a:ext>
            </a:extLst>
          </p:cNvPr>
          <p:cNvPicPr>
            <a:picLocks noChangeAspect="1"/>
          </p:cNvPicPr>
          <p:nvPr/>
        </p:nvPicPr>
        <p:blipFill rotWithShape="1">
          <a:blip r:embed="rId3">
            <a:duotone>
              <a:schemeClr val="accent3">
                <a:shade val="45000"/>
                <a:satMod val="135000"/>
              </a:schemeClr>
              <a:prstClr val="white"/>
            </a:duotone>
            <a:alphaModFix amt="30000"/>
            <a:extLst>
              <a:ext uri="{BEBA8EAE-BF5A-486C-A8C5-ECC9F3942E4B}">
                <a14:imgProps xmlns:a14="http://schemas.microsoft.com/office/drawing/2010/main">
                  <a14:imgLayer r:embed="rId4">
                    <a14:imgEffect>
                      <a14:saturation sat="75000"/>
                    </a14:imgEffect>
                    <a14:imgEffect>
                      <a14:brightnessContrast bright="32000" contrast="-10000"/>
                    </a14:imgEffect>
                  </a14:imgLayer>
                </a14:imgProps>
              </a:ext>
            </a:extLst>
          </a:blip>
          <a:srcRect l="23924" r="1803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3000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機械学習/Regression/Classification</a:t>
            </a:r>
          </a:p>
        </p:txBody>
      </p:sp>
      <p:sp>
        <p:nvSpPr>
          <p:cNvPr id="4" name="Content Placeholder 1">
            <a:extLst>
              <a:ext uri="{FF2B5EF4-FFF2-40B4-BE49-F238E27FC236}">
                <a16:creationId xmlns:a16="http://schemas.microsoft.com/office/drawing/2014/main" id="{AC062CE7-AEEE-CD4F-A01A-A8277A75E5C1}"/>
              </a:ext>
            </a:extLst>
          </p:cNvPr>
          <p:cNvSpPr txBox="1">
            <a:spLocks/>
          </p:cNvSpPr>
          <p:nvPr/>
        </p:nvSpPr>
        <p:spPr>
          <a:xfrm>
            <a:off x="327764" y="1219200"/>
            <a:ext cx="11536471" cy="13277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400">
                <a:latin typeface="MS PGothic" panose="020B0600070205080204" pitchFamily="34" charset="-128"/>
                <a:ea typeface="MS PGothic" panose="020B0600070205080204" pitchFamily="34" charset="-128"/>
              </a:rPr>
              <a:t>機械学習は、</a:t>
            </a:r>
            <a:r>
              <a:rPr lang="ja-JP" altLang="en-US" sz="1400" b="1">
                <a:latin typeface="MS PGothic" panose="020B0600070205080204" pitchFamily="34" charset="-128"/>
                <a:ea typeface="MS PGothic" panose="020B0600070205080204" pitchFamily="34" charset="-128"/>
              </a:rPr>
              <a:t>データとアルゴリズムからロジックを生成する技術</a:t>
            </a:r>
            <a:r>
              <a:rPr lang="ja-JP" altLang="en-US" sz="1400">
                <a:latin typeface="MS PGothic" panose="020B0600070205080204" pitchFamily="34" charset="-128"/>
                <a:ea typeface="MS PGothic" panose="020B0600070205080204" pitchFamily="34" charset="-128"/>
              </a:rPr>
              <a:t>の総称。多くの場合、データを学習することでパターンを抽出し、未知のデータに対して判定を行うことができるモデルを生成することができる。</a:t>
            </a:r>
            <a:endParaRPr lang="en-US" altLang="ja-JP" sz="1400" dirty="0">
              <a:latin typeface="MS PGothic" panose="020B0600070205080204" pitchFamily="34" charset="-128"/>
              <a:ea typeface="MS PGothic" panose="020B0600070205080204" pitchFamily="34" charset="-128"/>
            </a:endParaRPr>
          </a:p>
          <a:p>
            <a:r>
              <a:rPr lang="ja-JP" altLang="en-US" sz="1400">
                <a:latin typeface="MS PGothic" panose="020B0600070205080204" pitchFamily="34" charset="-128"/>
                <a:ea typeface="MS PGothic" panose="020B0600070205080204" pitchFamily="34" charset="-128"/>
              </a:rPr>
              <a:t>ルールベースでも同じようなことはできるが、パターンが複雑になるほど、ロジックの定義・実装が困難になる。既存のルールとの整合性も課題。</a:t>
            </a:r>
            <a:endParaRPr lang="en-US" altLang="ja-JP" sz="1400" dirty="0">
              <a:latin typeface="MS PGothic" panose="020B0600070205080204" pitchFamily="34" charset="-128"/>
              <a:ea typeface="MS PGothic" panose="020B0600070205080204" pitchFamily="34" charset="-128"/>
            </a:endParaRPr>
          </a:p>
          <a:p>
            <a:r>
              <a:rPr lang="ja-JP" altLang="en-US" sz="1400">
                <a:latin typeface="MS PGothic" panose="020B0600070205080204" pitchFamily="34" charset="-128"/>
                <a:ea typeface="MS PGothic" panose="020B0600070205080204" pitchFamily="34" charset="-128"/>
              </a:rPr>
              <a:t>人間が行っている判定を（機械学習の）システムに代替させることで、</a:t>
            </a:r>
            <a:r>
              <a:rPr lang="ja-JP" altLang="en-US" sz="1400" b="1">
                <a:latin typeface="MS PGothic" panose="020B0600070205080204" pitchFamily="34" charset="-128"/>
                <a:ea typeface="MS PGothic" panose="020B0600070205080204" pitchFamily="34" charset="-128"/>
              </a:rPr>
              <a:t>大量</a:t>
            </a:r>
            <a:r>
              <a:rPr lang="ja-JP" altLang="en-US" sz="1400">
                <a:latin typeface="MS PGothic" panose="020B0600070205080204" pitchFamily="34" charset="-128"/>
                <a:ea typeface="MS PGothic" panose="020B0600070205080204" pitchFamily="34" charset="-128"/>
              </a:rPr>
              <a:t>の新規データを</a:t>
            </a:r>
            <a:r>
              <a:rPr lang="ja-JP" altLang="en-US" sz="1400" b="1">
                <a:latin typeface="MS PGothic" panose="020B0600070205080204" pitchFamily="34" charset="-128"/>
                <a:ea typeface="MS PGothic" panose="020B0600070205080204" pitchFamily="34" charset="-128"/>
              </a:rPr>
              <a:t>高速</a:t>
            </a:r>
            <a:r>
              <a:rPr lang="ja-JP" altLang="en-US" sz="1400">
                <a:latin typeface="MS PGothic" panose="020B0600070205080204" pitchFamily="34" charset="-128"/>
                <a:ea typeface="MS PGothic" panose="020B0600070205080204" pitchFamily="34" charset="-128"/>
              </a:rPr>
              <a:t>に、</a:t>
            </a:r>
            <a:r>
              <a:rPr lang="ja-JP" altLang="en-US" sz="1400" b="1">
                <a:latin typeface="MS PGothic" panose="020B0600070205080204" pitchFamily="34" charset="-128"/>
                <a:ea typeface="MS PGothic" panose="020B0600070205080204" pitchFamily="34" charset="-128"/>
              </a:rPr>
              <a:t>安定</a:t>
            </a:r>
            <a:r>
              <a:rPr lang="ja-JP" altLang="en-US" sz="1400">
                <a:latin typeface="MS PGothic" panose="020B0600070205080204" pitchFamily="34" charset="-128"/>
                <a:ea typeface="MS PGothic" panose="020B0600070205080204" pitchFamily="34" charset="-128"/>
              </a:rPr>
              <a:t>した精度で処理することができる。</a:t>
            </a:r>
            <a:endParaRPr lang="en-US" sz="1400" dirty="0">
              <a:latin typeface="MS PGothic" panose="020B0600070205080204" pitchFamily="34" charset="-128"/>
              <a:ea typeface="MS PGothic" panose="020B0600070205080204" pitchFamily="34" charset="-128"/>
            </a:endParaRPr>
          </a:p>
        </p:txBody>
      </p:sp>
      <p:pic>
        <p:nvPicPr>
          <p:cNvPr id="5" name="Picture 4">
            <a:extLst>
              <a:ext uri="{FF2B5EF4-FFF2-40B4-BE49-F238E27FC236}">
                <a16:creationId xmlns:a16="http://schemas.microsoft.com/office/drawing/2014/main" id="{EFD479B9-E010-8044-9846-A7284C946F24}"/>
              </a:ext>
            </a:extLst>
          </p:cNvPr>
          <p:cNvPicPr>
            <a:picLocks noChangeAspect="1"/>
          </p:cNvPicPr>
          <p:nvPr/>
        </p:nvPicPr>
        <p:blipFill rotWithShape="1">
          <a:blip r:embed="rId3" cstate="email">
            <a:grayscl/>
            <a:extLst>
              <a:ext uri="{28A0092B-C50C-407E-A947-70E740481C1C}">
                <a14:useLocalDpi xmlns:a14="http://schemas.microsoft.com/office/drawing/2010/main"/>
              </a:ext>
            </a:extLst>
          </a:blip>
          <a:srcRect l="-3"/>
          <a:stretch/>
        </p:blipFill>
        <p:spPr>
          <a:xfrm>
            <a:off x="327764" y="3183632"/>
            <a:ext cx="1620000" cy="1447374"/>
          </a:xfrm>
          <a:prstGeom prst="rect">
            <a:avLst/>
          </a:prstGeom>
        </p:spPr>
      </p:pic>
      <p:pic>
        <p:nvPicPr>
          <p:cNvPr id="6" name="Picture 5">
            <a:extLst>
              <a:ext uri="{FF2B5EF4-FFF2-40B4-BE49-F238E27FC236}">
                <a16:creationId xmlns:a16="http://schemas.microsoft.com/office/drawing/2014/main" id="{23CD242B-D7F8-BB41-A83A-82C49E05624C}"/>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2923596" y="3183796"/>
            <a:ext cx="1658693" cy="1447210"/>
          </a:xfrm>
          <a:prstGeom prst="rect">
            <a:avLst/>
          </a:prstGeom>
        </p:spPr>
      </p:pic>
      <p:sp>
        <p:nvSpPr>
          <p:cNvPr id="8" name="TextBox 7">
            <a:extLst>
              <a:ext uri="{FF2B5EF4-FFF2-40B4-BE49-F238E27FC236}">
                <a16:creationId xmlns:a16="http://schemas.microsoft.com/office/drawing/2014/main" id="{8A568AAA-BADD-C041-B9EF-86869228838F}"/>
              </a:ext>
            </a:extLst>
          </p:cNvPr>
          <p:cNvSpPr txBox="1"/>
          <p:nvPr/>
        </p:nvSpPr>
        <p:spPr>
          <a:xfrm>
            <a:off x="508395" y="3722652"/>
            <a:ext cx="1338828" cy="369332"/>
          </a:xfrm>
          <a:prstGeom prst="rect">
            <a:avLst/>
          </a:prstGeom>
          <a:noFill/>
        </p:spPr>
        <p:txBody>
          <a:bodyPr wrap="none" rtlCol="0">
            <a:spAutoFit/>
          </a:bodyPr>
          <a:lstStyle/>
          <a:p>
            <a:r>
              <a:rPr lang="ja-JP" altLang="en-US" b="1">
                <a:solidFill>
                  <a:schemeClr val="bg1"/>
                </a:solidFill>
                <a:latin typeface="Meiryo" panose="020B0604030504040204" pitchFamily="34" charset="-128"/>
                <a:ea typeface="Meiryo" panose="020B0604030504040204" pitchFamily="34" charset="-128"/>
              </a:rPr>
              <a:t>学習データ</a:t>
            </a:r>
            <a:endParaRPr lang="en-US" b="1" dirty="0">
              <a:solidFill>
                <a:schemeClr val="bg1"/>
              </a:solidFill>
              <a:latin typeface="Meiryo" panose="020B0604030504040204" pitchFamily="34" charset="-128"/>
              <a:ea typeface="Meiryo" panose="020B0604030504040204" pitchFamily="34" charset="-128"/>
            </a:endParaRPr>
          </a:p>
        </p:txBody>
      </p:sp>
      <p:sp>
        <p:nvSpPr>
          <p:cNvPr id="9" name="TextBox 8">
            <a:extLst>
              <a:ext uri="{FF2B5EF4-FFF2-40B4-BE49-F238E27FC236}">
                <a16:creationId xmlns:a16="http://schemas.microsoft.com/office/drawing/2014/main" id="{23CE903D-2777-364C-A30B-D0DC450980F6}"/>
              </a:ext>
            </a:extLst>
          </p:cNvPr>
          <p:cNvSpPr txBox="1"/>
          <p:nvPr/>
        </p:nvSpPr>
        <p:spPr>
          <a:xfrm>
            <a:off x="3103372" y="4171071"/>
            <a:ext cx="1338828" cy="369332"/>
          </a:xfrm>
          <a:prstGeom prst="rect">
            <a:avLst/>
          </a:prstGeom>
          <a:noFill/>
        </p:spPr>
        <p:txBody>
          <a:bodyPr wrap="none" rtlCol="0">
            <a:spAutoFit/>
          </a:bodyPr>
          <a:lstStyle/>
          <a:p>
            <a:r>
              <a:rPr lang="ja-JP" altLang="en-US" b="1">
                <a:solidFill>
                  <a:schemeClr val="bg1"/>
                </a:solidFill>
                <a:latin typeface="Meiryo" panose="020B0604030504040204" pitchFamily="34" charset="-128"/>
                <a:ea typeface="Meiryo" panose="020B0604030504040204" pitchFamily="34" charset="-128"/>
              </a:rPr>
              <a:t>学習モデル</a:t>
            </a:r>
            <a:endParaRPr lang="en-US" b="1" dirty="0">
              <a:solidFill>
                <a:schemeClr val="bg1"/>
              </a:solidFill>
              <a:latin typeface="Meiryo" panose="020B0604030504040204" pitchFamily="34" charset="-128"/>
              <a:ea typeface="Meiryo" panose="020B0604030504040204" pitchFamily="34" charset="-128"/>
            </a:endParaRPr>
          </a:p>
        </p:txBody>
      </p:sp>
      <p:sp>
        <p:nvSpPr>
          <p:cNvPr id="10" name="Right Arrow 9">
            <a:extLst>
              <a:ext uri="{FF2B5EF4-FFF2-40B4-BE49-F238E27FC236}">
                <a16:creationId xmlns:a16="http://schemas.microsoft.com/office/drawing/2014/main" id="{1CAF31D7-68BF-D345-A4D7-DCC48BF8AACE}"/>
              </a:ext>
            </a:extLst>
          </p:cNvPr>
          <p:cNvSpPr/>
          <p:nvPr/>
        </p:nvSpPr>
        <p:spPr>
          <a:xfrm>
            <a:off x="2027854" y="3531896"/>
            <a:ext cx="895742" cy="750845"/>
          </a:xfrm>
          <a:prstGeom prst="rightArrow">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a:solidFill>
                  <a:schemeClr val="tx1">
                    <a:lumMod val="75000"/>
                    <a:lumOff val="25000"/>
                  </a:schemeClr>
                </a:solidFill>
                <a:latin typeface="Meiryo" panose="020B0604030504040204" pitchFamily="34" charset="-128"/>
                <a:ea typeface="Meiryo" panose="020B0604030504040204" pitchFamily="34" charset="-128"/>
              </a:rPr>
              <a:t>学習</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11" name="Oval 10">
            <a:extLst>
              <a:ext uri="{FF2B5EF4-FFF2-40B4-BE49-F238E27FC236}">
                <a16:creationId xmlns:a16="http://schemas.microsoft.com/office/drawing/2014/main" id="{081C0A1A-0405-514B-8917-C310C1FA2924}"/>
              </a:ext>
            </a:extLst>
          </p:cNvPr>
          <p:cNvSpPr/>
          <p:nvPr/>
        </p:nvSpPr>
        <p:spPr>
          <a:xfrm>
            <a:off x="3132706" y="3347301"/>
            <a:ext cx="1280160" cy="444137"/>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a:solidFill>
                  <a:schemeClr val="tx1">
                    <a:lumMod val="75000"/>
                    <a:lumOff val="25000"/>
                  </a:schemeClr>
                </a:solidFill>
                <a:latin typeface="Meiryo" panose="020B0604030504040204" pitchFamily="34" charset="-128"/>
                <a:ea typeface="Meiryo" panose="020B0604030504040204" pitchFamily="34" charset="-128"/>
              </a:rPr>
              <a:t>ロジック</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pic>
        <p:nvPicPr>
          <p:cNvPr id="12" name="Picture 11">
            <a:extLst>
              <a:ext uri="{FF2B5EF4-FFF2-40B4-BE49-F238E27FC236}">
                <a16:creationId xmlns:a16="http://schemas.microsoft.com/office/drawing/2014/main" id="{10F2AA97-0765-374E-8190-816AAD987EDD}"/>
              </a:ext>
            </a:extLst>
          </p:cNvPr>
          <p:cNvPicPr>
            <a:picLocks noChangeAspect="1"/>
          </p:cNvPicPr>
          <p:nvPr/>
        </p:nvPicPr>
        <p:blipFill rotWithShape="1">
          <a:blip r:embed="rId5" cstate="email">
            <a:grayscl/>
            <a:extLst>
              <a:ext uri="{28A0092B-C50C-407E-A947-70E740481C1C}">
                <a14:useLocalDpi xmlns:a14="http://schemas.microsoft.com/office/drawing/2010/main"/>
              </a:ext>
            </a:extLst>
          </a:blip>
          <a:srcRect l="-9"/>
          <a:stretch/>
        </p:blipFill>
        <p:spPr>
          <a:xfrm>
            <a:off x="327764" y="4843799"/>
            <a:ext cx="1620000" cy="1447374"/>
          </a:xfrm>
          <a:prstGeom prst="rect">
            <a:avLst/>
          </a:prstGeom>
        </p:spPr>
      </p:pic>
      <p:sp>
        <p:nvSpPr>
          <p:cNvPr id="13" name="Right Arrow 12">
            <a:extLst>
              <a:ext uri="{FF2B5EF4-FFF2-40B4-BE49-F238E27FC236}">
                <a16:creationId xmlns:a16="http://schemas.microsoft.com/office/drawing/2014/main" id="{FD98AF80-66E9-1F47-901C-015D9A9A4ECD}"/>
              </a:ext>
            </a:extLst>
          </p:cNvPr>
          <p:cNvSpPr/>
          <p:nvPr/>
        </p:nvSpPr>
        <p:spPr>
          <a:xfrm>
            <a:off x="2027854" y="5192063"/>
            <a:ext cx="895742" cy="750845"/>
          </a:xfrm>
          <a:prstGeom prst="rightArrow">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a:solidFill>
                  <a:schemeClr val="tx1">
                    <a:lumMod val="75000"/>
                    <a:lumOff val="25000"/>
                  </a:schemeClr>
                </a:solidFill>
                <a:latin typeface="Meiryo" panose="020B0604030504040204" pitchFamily="34" charset="-128"/>
                <a:ea typeface="Meiryo" panose="020B0604030504040204" pitchFamily="34" charset="-128"/>
              </a:rPr>
              <a:t>入力</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14" name="Right Arrow 13">
            <a:extLst>
              <a:ext uri="{FF2B5EF4-FFF2-40B4-BE49-F238E27FC236}">
                <a16:creationId xmlns:a16="http://schemas.microsoft.com/office/drawing/2014/main" id="{355FE994-FB10-4D4E-AF1F-EFD9FC488A99}"/>
              </a:ext>
            </a:extLst>
          </p:cNvPr>
          <p:cNvSpPr/>
          <p:nvPr/>
        </p:nvSpPr>
        <p:spPr>
          <a:xfrm>
            <a:off x="4582289" y="5191980"/>
            <a:ext cx="895742" cy="750845"/>
          </a:xfrm>
          <a:prstGeom prst="rightArrow">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a:solidFill>
                  <a:schemeClr val="tx1">
                    <a:lumMod val="75000"/>
                    <a:lumOff val="25000"/>
                  </a:schemeClr>
                </a:solidFill>
                <a:latin typeface="Meiryo" panose="020B0604030504040204" pitchFamily="34" charset="-128"/>
                <a:ea typeface="Meiryo" panose="020B0604030504040204" pitchFamily="34" charset="-128"/>
              </a:rPr>
              <a:t>推論</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15" name="Oval 14">
            <a:extLst>
              <a:ext uri="{FF2B5EF4-FFF2-40B4-BE49-F238E27FC236}">
                <a16:creationId xmlns:a16="http://schemas.microsoft.com/office/drawing/2014/main" id="{277E9981-1236-B84F-9468-C75105778DFF}"/>
              </a:ext>
            </a:extLst>
          </p:cNvPr>
          <p:cNvSpPr/>
          <p:nvPr/>
        </p:nvSpPr>
        <p:spPr>
          <a:xfrm>
            <a:off x="5561958" y="5345333"/>
            <a:ext cx="539831" cy="444137"/>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lumMod val="75000"/>
                    <a:lumOff val="25000"/>
                  </a:schemeClr>
                </a:solidFill>
                <a:latin typeface="Meiryo" panose="020B0604030504040204" pitchFamily="34" charset="-128"/>
                <a:ea typeface="Meiryo" panose="020B0604030504040204" pitchFamily="34" charset="-128"/>
              </a:rPr>
              <a:t>？</a:t>
            </a:r>
          </a:p>
        </p:txBody>
      </p:sp>
      <p:pic>
        <p:nvPicPr>
          <p:cNvPr id="16" name="Picture 15">
            <a:extLst>
              <a:ext uri="{FF2B5EF4-FFF2-40B4-BE49-F238E27FC236}">
                <a16:creationId xmlns:a16="http://schemas.microsoft.com/office/drawing/2014/main" id="{DD438335-DF09-634F-BFC5-7C4B9C85C295}"/>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2923596" y="4843798"/>
            <a:ext cx="1658693" cy="1447210"/>
          </a:xfrm>
          <a:prstGeom prst="rect">
            <a:avLst/>
          </a:prstGeom>
        </p:spPr>
      </p:pic>
      <p:sp>
        <p:nvSpPr>
          <p:cNvPr id="17" name="TextBox 16">
            <a:extLst>
              <a:ext uri="{FF2B5EF4-FFF2-40B4-BE49-F238E27FC236}">
                <a16:creationId xmlns:a16="http://schemas.microsoft.com/office/drawing/2014/main" id="{4FA0F692-63B1-CC42-9F87-2E35F2E2F9A9}"/>
              </a:ext>
            </a:extLst>
          </p:cNvPr>
          <p:cNvSpPr txBox="1"/>
          <p:nvPr/>
        </p:nvSpPr>
        <p:spPr>
          <a:xfrm>
            <a:off x="3103372" y="5831073"/>
            <a:ext cx="1338828" cy="369332"/>
          </a:xfrm>
          <a:prstGeom prst="rect">
            <a:avLst/>
          </a:prstGeom>
          <a:noFill/>
        </p:spPr>
        <p:txBody>
          <a:bodyPr wrap="none" rtlCol="0">
            <a:spAutoFit/>
          </a:bodyPr>
          <a:lstStyle/>
          <a:p>
            <a:r>
              <a:rPr lang="ja-JP" altLang="en-US" b="1">
                <a:solidFill>
                  <a:schemeClr val="bg1"/>
                </a:solidFill>
                <a:latin typeface="Meiryo" panose="020B0604030504040204" pitchFamily="34" charset="-128"/>
                <a:ea typeface="Meiryo" panose="020B0604030504040204" pitchFamily="34" charset="-128"/>
              </a:rPr>
              <a:t>学習モデル</a:t>
            </a:r>
            <a:endParaRPr lang="en-US" b="1" dirty="0">
              <a:solidFill>
                <a:schemeClr val="bg1"/>
              </a:solidFill>
              <a:latin typeface="Meiryo" panose="020B0604030504040204" pitchFamily="34" charset="-128"/>
              <a:ea typeface="Meiryo" panose="020B0604030504040204" pitchFamily="34" charset="-128"/>
            </a:endParaRPr>
          </a:p>
        </p:txBody>
      </p:sp>
      <p:sp>
        <p:nvSpPr>
          <p:cNvPr id="18" name="TextBox 17">
            <a:extLst>
              <a:ext uri="{FF2B5EF4-FFF2-40B4-BE49-F238E27FC236}">
                <a16:creationId xmlns:a16="http://schemas.microsoft.com/office/drawing/2014/main" id="{BC8A6F28-5672-8E49-97A2-80822058A057}"/>
              </a:ext>
            </a:extLst>
          </p:cNvPr>
          <p:cNvSpPr txBox="1"/>
          <p:nvPr/>
        </p:nvSpPr>
        <p:spPr>
          <a:xfrm>
            <a:off x="352934" y="5382735"/>
            <a:ext cx="1569660" cy="369332"/>
          </a:xfrm>
          <a:prstGeom prst="rect">
            <a:avLst/>
          </a:prstGeom>
          <a:noFill/>
        </p:spPr>
        <p:txBody>
          <a:bodyPr wrap="none" rtlCol="0">
            <a:spAutoFit/>
          </a:bodyPr>
          <a:lstStyle/>
          <a:p>
            <a:r>
              <a:rPr lang="ja-JP" altLang="en-US" b="1">
                <a:solidFill>
                  <a:schemeClr val="bg1"/>
                </a:solidFill>
                <a:latin typeface="Meiryo" panose="020B0604030504040204" pitchFamily="34" charset="-128"/>
                <a:ea typeface="Meiryo" panose="020B0604030504040204" pitchFamily="34" charset="-128"/>
              </a:rPr>
              <a:t>未知のデータ</a:t>
            </a:r>
            <a:endParaRPr lang="en-US" b="1" dirty="0">
              <a:solidFill>
                <a:schemeClr val="bg1"/>
              </a:solidFill>
              <a:latin typeface="Meiryo" panose="020B0604030504040204" pitchFamily="34" charset="-128"/>
              <a:ea typeface="Meiryo" panose="020B0604030504040204" pitchFamily="34" charset="-128"/>
            </a:endParaRPr>
          </a:p>
        </p:txBody>
      </p:sp>
      <p:pic>
        <p:nvPicPr>
          <p:cNvPr id="19" name="Picture 18">
            <a:extLst>
              <a:ext uri="{FF2B5EF4-FFF2-40B4-BE49-F238E27FC236}">
                <a16:creationId xmlns:a16="http://schemas.microsoft.com/office/drawing/2014/main" id="{FA013269-C288-3D4D-9E47-32F2D2A2D7A2}"/>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4511304" y="3028013"/>
            <a:ext cx="631553" cy="782109"/>
          </a:xfrm>
          <a:prstGeom prst="rect">
            <a:avLst/>
          </a:prstGeom>
        </p:spPr>
      </p:pic>
      <p:sp>
        <p:nvSpPr>
          <p:cNvPr id="20" name="TextBox 19">
            <a:extLst>
              <a:ext uri="{FF2B5EF4-FFF2-40B4-BE49-F238E27FC236}">
                <a16:creationId xmlns:a16="http://schemas.microsoft.com/office/drawing/2014/main" id="{FBCC5D1B-B8EA-F040-B3B5-3A11177BAEA6}"/>
              </a:ext>
            </a:extLst>
          </p:cNvPr>
          <p:cNvSpPr txBox="1"/>
          <p:nvPr/>
        </p:nvSpPr>
        <p:spPr>
          <a:xfrm>
            <a:off x="327764" y="2631804"/>
            <a:ext cx="4570482" cy="369332"/>
          </a:xfrm>
          <a:prstGeom prst="rect">
            <a:avLst/>
          </a:prstGeom>
          <a:noFill/>
        </p:spPr>
        <p:txBody>
          <a:bodyPr wrap="none" rtlCol="0">
            <a:spAutoFit/>
          </a:bodyPr>
          <a:lstStyle/>
          <a:p>
            <a:r>
              <a:rPr lang="ja-JP" altLang="en-US" b="1">
                <a:solidFill>
                  <a:schemeClr val="tx1">
                    <a:lumMod val="75000"/>
                    <a:lumOff val="25000"/>
                  </a:schemeClr>
                </a:solidFill>
                <a:latin typeface="Meiryo" panose="020B0604030504040204" pitchFamily="34" charset="-128"/>
                <a:ea typeface="Meiryo" panose="020B0604030504040204" pitchFamily="34" charset="-128"/>
              </a:rPr>
              <a:t>データとアルゴリズムからロジックを生成</a:t>
            </a:r>
            <a:endParaRPr lang="en-US" b="1"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1" name="TextBox 20">
            <a:extLst>
              <a:ext uri="{FF2B5EF4-FFF2-40B4-BE49-F238E27FC236}">
                <a16:creationId xmlns:a16="http://schemas.microsoft.com/office/drawing/2014/main" id="{82005C87-39CE-044B-866B-FD60E04F4963}"/>
              </a:ext>
            </a:extLst>
          </p:cNvPr>
          <p:cNvSpPr txBox="1"/>
          <p:nvPr/>
        </p:nvSpPr>
        <p:spPr>
          <a:xfrm>
            <a:off x="6254472" y="2631804"/>
            <a:ext cx="2723823" cy="369332"/>
          </a:xfrm>
          <a:prstGeom prst="rect">
            <a:avLst/>
          </a:prstGeom>
          <a:noFill/>
        </p:spPr>
        <p:txBody>
          <a:bodyPr wrap="none" rtlCol="0">
            <a:spAutoFit/>
          </a:bodyPr>
          <a:lstStyle/>
          <a:p>
            <a:r>
              <a:rPr lang="ja-JP" altLang="en-US" b="1">
                <a:solidFill>
                  <a:schemeClr val="tx1">
                    <a:lumMod val="75000"/>
                    <a:lumOff val="25000"/>
                  </a:schemeClr>
                </a:solidFill>
                <a:latin typeface="Meiryo" panose="020B0604030504040204" pitchFamily="34" charset="-128"/>
                <a:ea typeface="Meiryo" panose="020B0604030504040204" pitchFamily="34" charset="-128"/>
              </a:rPr>
              <a:t>ルールベースよりも簡単</a:t>
            </a:r>
            <a:endParaRPr lang="en-US" b="1" dirty="0">
              <a:solidFill>
                <a:schemeClr val="tx1">
                  <a:lumMod val="75000"/>
                  <a:lumOff val="25000"/>
                </a:schemeClr>
              </a:solidFill>
              <a:latin typeface="Meiryo" panose="020B0604030504040204" pitchFamily="34" charset="-128"/>
              <a:ea typeface="Meiryo" panose="020B0604030504040204" pitchFamily="34" charset="-128"/>
            </a:endParaRPr>
          </a:p>
        </p:txBody>
      </p:sp>
      <p:graphicFrame>
        <p:nvGraphicFramePr>
          <p:cNvPr id="22" name="Table 21">
            <a:extLst>
              <a:ext uri="{FF2B5EF4-FFF2-40B4-BE49-F238E27FC236}">
                <a16:creationId xmlns:a16="http://schemas.microsoft.com/office/drawing/2014/main" id="{F00F6184-73F1-8D45-88EE-A0E2CC9E498F}"/>
              </a:ext>
            </a:extLst>
          </p:cNvPr>
          <p:cNvGraphicFramePr>
            <a:graphicFrameLocks noGrp="1"/>
          </p:cNvGraphicFramePr>
          <p:nvPr>
            <p:extLst>
              <p:ext uri="{D42A27DB-BD31-4B8C-83A1-F6EECF244321}">
                <p14:modId xmlns:p14="http://schemas.microsoft.com/office/powerpoint/2010/main" val="2597948430"/>
              </p:ext>
            </p:extLst>
          </p:nvPr>
        </p:nvGraphicFramePr>
        <p:xfrm>
          <a:off x="6284804" y="3028013"/>
          <a:ext cx="5579431" cy="3337560"/>
        </p:xfrm>
        <a:graphic>
          <a:graphicData uri="http://schemas.openxmlformats.org/drawingml/2006/table">
            <a:tbl>
              <a:tblPr firstRow="1" bandRow="1">
                <a:tableStyleId>{69C7853C-536D-4A76-A0AE-DD22124D55A5}</a:tableStyleId>
              </a:tblPr>
              <a:tblGrid>
                <a:gridCol w="1043305">
                  <a:extLst>
                    <a:ext uri="{9D8B030D-6E8A-4147-A177-3AD203B41FA5}">
                      <a16:colId xmlns:a16="http://schemas.microsoft.com/office/drawing/2014/main" val="4030683688"/>
                    </a:ext>
                  </a:extLst>
                </a:gridCol>
                <a:gridCol w="597218">
                  <a:extLst>
                    <a:ext uri="{9D8B030D-6E8A-4147-A177-3AD203B41FA5}">
                      <a16:colId xmlns:a16="http://schemas.microsoft.com/office/drawing/2014/main" val="1449328151"/>
                    </a:ext>
                  </a:extLst>
                </a:gridCol>
                <a:gridCol w="775018">
                  <a:extLst>
                    <a:ext uri="{9D8B030D-6E8A-4147-A177-3AD203B41FA5}">
                      <a16:colId xmlns:a16="http://schemas.microsoft.com/office/drawing/2014/main" val="3307984163"/>
                    </a:ext>
                  </a:extLst>
                </a:gridCol>
                <a:gridCol w="597218">
                  <a:extLst>
                    <a:ext uri="{9D8B030D-6E8A-4147-A177-3AD203B41FA5}">
                      <a16:colId xmlns:a16="http://schemas.microsoft.com/office/drawing/2014/main" val="1191159161"/>
                    </a:ext>
                  </a:extLst>
                </a:gridCol>
                <a:gridCol w="597218">
                  <a:extLst>
                    <a:ext uri="{9D8B030D-6E8A-4147-A177-3AD203B41FA5}">
                      <a16:colId xmlns:a16="http://schemas.microsoft.com/office/drawing/2014/main" val="3468683757"/>
                    </a:ext>
                  </a:extLst>
                </a:gridCol>
                <a:gridCol w="775018">
                  <a:extLst>
                    <a:ext uri="{9D8B030D-6E8A-4147-A177-3AD203B41FA5}">
                      <a16:colId xmlns:a16="http://schemas.microsoft.com/office/drawing/2014/main" val="1067111697"/>
                    </a:ext>
                  </a:extLst>
                </a:gridCol>
                <a:gridCol w="597218">
                  <a:extLst>
                    <a:ext uri="{9D8B030D-6E8A-4147-A177-3AD203B41FA5}">
                      <a16:colId xmlns:a16="http://schemas.microsoft.com/office/drawing/2014/main" val="686557454"/>
                    </a:ext>
                  </a:extLst>
                </a:gridCol>
                <a:gridCol w="597218">
                  <a:extLst>
                    <a:ext uri="{9D8B030D-6E8A-4147-A177-3AD203B41FA5}">
                      <a16:colId xmlns:a16="http://schemas.microsoft.com/office/drawing/2014/main" val="4109851513"/>
                    </a:ext>
                  </a:extLst>
                </a:gridCol>
              </a:tblGrid>
              <a:tr h="370840">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地域</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築年数</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階数</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向き</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駅徒歩</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平米</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家賃</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041135508"/>
                  </a:ext>
                </a:extLst>
              </a:tr>
              <a:tr h="370840">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物件</a:t>
                      </a:r>
                      <a:r>
                        <a:rPr lang="en-US" altLang="ja-JP" sz="1400" dirty="0">
                          <a:solidFill>
                            <a:schemeClr val="tx1">
                              <a:lumMod val="75000"/>
                              <a:lumOff val="25000"/>
                            </a:schemeClr>
                          </a:solidFill>
                          <a:latin typeface="Meiryo" panose="020B0604030504040204" pitchFamily="34" charset="-128"/>
                          <a:ea typeface="Meiryo" panose="020B0604030504040204" pitchFamily="34" charset="-128"/>
                        </a:rPr>
                        <a:t>0001</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A</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6</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ja-JP" altLang="en-US" sz="1400">
                          <a:solidFill>
                            <a:schemeClr val="tx1">
                              <a:lumMod val="75000"/>
                              <a:lumOff val="25000"/>
                            </a:schemeClr>
                          </a:solidFill>
                          <a:latin typeface="Meiryo" panose="020B0604030504040204" pitchFamily="34" charset="-128"/>
                          <a:ea typeface="Meiryo" panose="020B0604030504040204" pitchFamily="34" charset="-128"/>
                        </a:rPr>
                        <a:t>南</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34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13</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27650155"/>
                  </a:ext>
                </a:extLst>
              </a:tr>
              <a:tr h="370840">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物件</a:t>
                      </a:r>
                      <a:r>
                        <a:rPr lang="en-US" altLang="ja-JP" sz="1400" dirty="0">
                          <a:solidFill>
                            <a:schemeClr val="tx1">
                              <a:lumMod val="75000"/>
                              <a:lumOff val="25000"/>
                            </a:schemeClr>
                          </a:solidFill>
                          <a:latin typeface="Meiryo" panose="020B0604030504040204" pitchFamily="34" charset="-128"/>
                          <a:ea typeface="Meiryo" panose="020B0604030504040204" pitchFamily="34" charset="-128"/>
                        </a:rPr>
                        <a:t>0002</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B</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ja-JP" altLang="en-US" sz="1400">
                          <a:solidFill>
                            <a:schemeClr val="tx1">
                              <a:lumMod val="75000"/>
                              <a:lumOff val="25000"/>
                            </a:schemeClr>
                          </a:solidFill>
                          <a:latin typeface="Meiryo" panose="020B0604030504040204" pitchFamily="34" charset="-128"/>
                          <a:ea typeface="Meiryo" panose="020B0604030504040204" pitchFamily="34" charset="-128"/>
                        </a:rPr>
                        <a:t>北</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42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5532374"/>
                  </a:ext>
                </a:extLst>
              </a:tr>
              <a:tr h="370840">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物件</a:t>
                      </a:r>
                      <a:r>
                        <a:rPr lang="en-US" altLang="ja-JP" sz="1400" dirty="0">
                          <a:solidFill>
                            <a:schemeClr val="tx1">
                              <a:lumMod val="75000"/>
                              <a:lumOff val="25000"/>
                            </a:schemeClr>
                          </a:solidFill>
                          <a:latin typeface="Meiryo" panose="020B0604030504040204" pitchFamily="34" charset="-128"/>
                          <a:ea typeface="Meiryo" panose="020B0604030504040204" pitchFamily="34" charset="-128"/>
                        </a:rPr>
                        <a:t>0003</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C</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ja-JP" altLang="en-US" sz="1400">
                          <a:solidFill>
                            <a:schemeClr val="tx1">
                              <a:lumMod val="75000"/>
                              <a:lumOff val="25000"/>
                            </a:schemeClr>
                          </a:solidFill>
                          <a:latin typeface="Meiryo" panose="020B0604030504040204" pitchFamily="34" charset="-128"/>
                          <a:ea typeface="Meiryo" panose="020B0604030504040204" pitchFamily="34" charset="-128"/>
                        </a:rPr>
                        <a:t>南西</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25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9</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0090963"/>
                  </a:ext>
                </a:extLst>
              </a:tr>
              <a:tr h="370840">
                <a:tc gridSpan="8">
                  <a:txBody>
                    <a:bodyPr/>
                    <a:lstStyle/>
                    <a:p>
                      <a:pPr algn="ctr"/>
                      <a:r>
                        <a:rPr lang="en-US" sz="1400" dirty="0">
                          <a:solidFill>
                            <a:schemeClr val="tx1">
                              <a:lumMod val="75000"/>
                              <a:lumOff val="25000"/>
                            </a:schemeClr>
                          </a:solidFill>
                          <a:latin typeface="Meiryo" panose="020B0604030504040204" pitchFamily="34" charset="-128"/>
                          <a:ea typeface="Meiryo" panose="020B0604030504040204" pitchFamily="34" charset="-128"/>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86710599"/>
                  </a:ext>
                </a:extLst>
              </a:tr>
              <a:tr h="370840">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物件</a:t>
                      </a:r>
                      <a:r>
                        <a:rPr lang="en-US" altLang="ja-JP" sz="1400" dirty="0">
                          <a:solidFill>
                            <a:schemeClr val="tx1">
                              <a:lumMod val="75000"/>
                              <a:lumOff val="25000"/>
                            </a:schemeClr>
                          </a:solidFill>
                          <a:latin typeface="Meiryo" panose="020B0604030504040204" pitchFamily="34" charset="-128"/>
                          <a:ea typeface="Meiryo" panose="020B0604030504040204" pitchFamily="34" charset="-128"/>
                        </a:rPr>
                        <a:t>9999</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X</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29</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ja-JP" altLang="en-US" sz="1400">
                          <a:solidFill>
                            <a:schemeClr val="tx1">
                              <a:lumMod val="75000"/>
                              <a:lumOff val="25000"/>
                            </a:schemeClr>
                          </a:solidFill>
                          <a:latin typeface="Meiryo" panose="020B0604030504040204" pitchFamily="34" charset="-128"/>
                          <a:ea typeface="Meiryo" panose="020B0604030504040204" pitchFamily="34" charset="-128"/>
                        </a:rPr>
                        <a:t>南東</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10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50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96053434"/>
                  </a:ext>
                </a:extLst>
              </a:tr>
              <a:tr h="741680">
                <a:tc gridSpan="8">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問</a:t>
                      </a:r>
                      <a:r>
                        <a:rPr lang="en-US" altLang="ja-JP" sz="1400" dirty="0">
                          <a:solidFill>
                            <a:schemeClr val="tx1">
                              <a:lumMod val="75000"/>
                              <a:lumOff val="25000"/>
                            </a:schemeClr>
                          </a:solidFill>
                          <a:latin typeface="Meiryo" panose="020B0604030504040204" pitchFamily="34" charset="-128"/>
                          <a:ea typeface="Meiryo" panose="020B0604030504040204" pitchFamily="34" charset="-128"/>
                        </a:rPr>
                        <a:t>. </a:t>
                      </a:r>
                      <a:r>
                        <a:rPr lang="ja-JP" altLang="en-US" sz="1400">
                          <a:solidFill>
                            <a:schemeClr val="tx1">
                              <a:lumMod val="75000"/>
                              <a:lumOff val="25000"/>
                            </a:schemeClr>
                          </a:solidFill>
                          <a:latin typeface="Meiryo" panose="020B0604030504040204" pitchFamily="34" charset="-128"/>
                          <a:ea typeface="Meiryo" panose="020B0604030504040204" pitchFamily="34" charset="-128"/>
                        </a:rPr>
                        <a:t>以下の物件の家賃を決めて下さい。</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b">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64233830"/>
                  </a:ext>
                </a:extLst>
              </a:tr>
              <a:tr h="370840">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物件</a:t>
                      </a:r>
                      <a:r>
                        <a:rPr lang="en-US" altLang="ja-JP" sz="1400" dirty="0">
                          <a:solidFill>
                            <a:schemeClr val="tx1">
                              <a:lumMod val="75000"/>
                              <a:lumOff val="25000"/>
                            </a:schemeClr>
                          </a:solidFill>
                          <a:latin typeface="Meiryo" panose="020B0604030504040204" pitchFamily="34" charset="-128"/>
                          <a:ea typeface="Meiryo" panose="020B0604030504040204" pitchFamily="34" charset="-128"/>
                        </a:rPr>
                        <a:t>000A</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B</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3</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ja-JP" altLang="en-US" sz="1400">
                          <a:solidFill>
                            <a:schemeClr val="tx1">
                              <a:lumMod val="75000"/>
                              <a:lumOff val="25000"/>
                            </a:schemeClr>
                          </a:solidFill>
                          <a:latin typeface="Meiryo" panose="020B0604030504040204" pitchFamily="34" charset="-128"/>
                          <a:ea typeface="Meiryo" panose="020B0604030504040204" pitchFamily="34" charset="-128"/>
                        </a:rPr>
                        <a:t>南</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6</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dirty="0">
                          <a:solidFill>
                            <a:schemeClr val="tx1">
                              <a:lumMod val="75000"/>
                              <a:lumOff val="25000"/>
                            </a:schemeClr>
                          </a:solidFill>
                          <a:latin typeface="Meiryo" panose="020B0604030504040204" pitchFamily="34" charset="-128"/>
                          <a:ea typeface="Meiryo" panose="020B0604030504040204" pitchFamily="34" charset="-128"/>
                        </a:rPr>
                        <a:t>30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r"/>
                      <a:r>
                        <a:rPr lang="en-US" sz="1400" b="1" dirty="0">
                          <a:solidFill>
                            <a:srgbClr val="FFC000"/>
                          </a:solidFill>
                          <a:latin typeface="Meiryo" panose="020B0604030504040204" pitchFamily="34" charset="-128"/>
                          <a:ea typeface="Meiryo" panose="020B0604030504040204" pitchFamily="34" charset="-128"/>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86664669"/>
                  </a:ext>
                </a:extLst>
              </a:tr>
            </a:tbl>
          </a:graphicData>
        </a:graphic>
      </p:graphicFrame>
      <p:sp>
        <p:nvSpPr>
          <p:cNvPr id="23" name="TextBox 22">
            <a:extLst>
              <a:ext uri="{FF2B5EF4-FFF2-40B4-BE49-F238E27FC236}">
                <a16:creationId xmlns:a16="http://schemas.microsoft.com/office/drawing/2014/main" id="{4852B95D-89C7-1845-9467-AF4EAF9F85C0}"/>
              </a:ext>
            </a:extLst>
          </p:cNvPr>
          <p:cNvSpPr txBox="1"/>
          <p:nvPr/>
        </p:nvSpPr>
        <p:spPr>
          <a:xfrm>
            <a:off x="7616383" y="6392450"/>
            <a:ext cx="4314001" cy="307777"/>
          </a:xfrm>
          <a:prstGeom prst="rect">
            <a:avLst/>
          </a:prstGeom>
          <a:noFill/>
        </p:spPr>
        <p:txBody>
          <a:bodyPr wrap="none" rtlCol="0">
            <a:spAutoFit/>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・・・ルールベースでロジックを実装するのは大変</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4" name="Oval 23">
            <a:extLst>
              <a:ext uri="{FF2B5EF4-FFF2-40B4-BE49-F238E27FC236}">
                <a16:creationId xmlns:a16="http://schemas.microsoft.com/office/drawing/2014/main" id="{0A46A787-16F6-C341-8912-4DAEE9504FAE}"/>
              </a:ext>
            </a:extLst>
          </p:cNvPr>
          <p:cNvSpPr/>
          <p:nvPr/>
        </p:nvSpPr>
        <p:spPr>
          <a:xfrm>
            <a:off x="3119114" y="5058472"/>
            <a:ext cx="1280160" cy="444137"/>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a:solidFill>
                  <a:schemeClr val="tx1">
                    <a:lumMod val="75000"/>
                    <a:lumOff val="25000"/>
                  </a:schemeClr>
                </a:solidFill>
                <a:latin typeface="Meiryo" panose="020B0604030504040204" pitchFamily="34" charset="-128"/>
                <a:ea typeface="Meiryo" panose="020B0604030504040204" pitchFamily="34" charset="-128"/>
              </a:rPr>
              <a:t>ロジック</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5" name="Oval 24">
            <a:extLst>
              <a:ext uri="{FF2B5EF4-FFF2-40B4-BE49-F238E27FC236}">
                <a16:creationId xmlns:a16="http://schemas.microsoft.com/office/drawing/2014/main" id="{E3E37A7E-22C5-4349-B109-17DC38BEC938}"/>
              </a:ext>
            </a:extLst>
          </p:cNvPr>
          <p:cNvSpPr/>
          <p:nvPr/>
        </p:nvSpPr>
        <p:spPr>
          <a:xfrm>
            <a:off x="1919463" y="2983036"/>
            <a:ext cx="1032434" cy="536663"/>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a:solidFill>
                  <a:schemeClr val="tx1">
                    <a:lumMod val="75000"/>
                    <a:lumOff val="25000"/>
                  </a:schemeClr>
                </a:solidFill>
                <a:latin typeface="Meiryo" panose="020B0604030504040204" pitchFamily="34" charset="-128"/>
                <a:ea typeface="Meiryo" panose="020B0604030504040204" pitchFamily="34" charset="-128"/>
              </a:rPr>
              <a:t>アルゴリズム</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1651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機械学習/Regression/Classification</a:t>
            </a:r>
          </a:p>
        </p:txBody>
      </p:sp>
      <p:sp>
        <p:nvSpPr>
          <p:cNvPr id="4" name="Content Placeholder 1">
            <a:extLst>
              <a:ext uri="{FF2B5EF4-FFF2-40B4-BE49-F238E27FC236}">
                <a16:creationId xmlns:a16="http://schemas.microsoft.com/office/drawing/2014/main" id="{56996B1E-ADDB-5444-8948-FF24DFE3D76B}"/>
              </a:ext>
            </a:extLst>
          </p:cNvPr>
          <p:cNvSpPr txBox="1">
            <a:spLocks/>
          </p:cNvSpPr>
          <p:nvPr/>
        </p:nvSpPr>
        <p:spPr>
          <a:xfrm>
            <a:off x="327764" y="1143000"/>
            <a:ext cx="11536471" cy="1327759"/>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400">
                <a:latin typeface="MS PGothic" panose="020B0600070205080204" pitchFamily="34" charset="-128"/>
                <a:ea typeface="MS PGothic" panose="020B0600070205080204" pitchFamily="34" charset="-128"/>
              </a:rPr>
              <a:t>機械学習は、大別して「</a:t>
            </a:r>
            <a:r>
              <a:rPr lang="ja-JP" altLang="en-US" sz="1400" b="1">
                <a:latin typeface="MS PGothic" panose="020B0600070205080204" pitchFamily="34" charset="-128"/>
                <a:ea typeface="MS PGothic" panose="020B0600070205080204" pitchFamily="34" charset="-128"/>
              </a:rPr>
              <a:t>教師あり学習</a:t>
            </a:r>
            <a:r>
              <a:rPr lang="ja-JP" altLang="en-US" sz="1400">
                <a:latin typeface="MS PGothic" panose="020B0600070205080204" pitchFamily="34" charset="-128"/>
                <a:ea typeface="MS PGothic" panose="020B0600070205080204" pitchFamily="34" charset="-128"/>
              </a:rPr>
              <a:t>」「</a:t>
            </a:r>
            <a:r>
              <a:rPr lang="ja-JP" altLang="en-US" sz="1400" b="1">
                <a:latin typeface="MS PGothic" panose="020B0600070205080204" pitchFamily="34" charset="-128"/>
                <a:ea typeface="MS PGothic" panose="020B0600070205080204" pitchFamily="34" charset="-128"/>
              </a:rPr>
              <a:t>教師なし学習</a:t>
            </a:r>
            <a:r>
              <a:rPr lang="ja-JP" altLang="en-US" sz="1400">
                <a:latin typeface="MS PGothic" panose="020B0600070205080204" pitchFamily="34" charset="-128"/>
                <a:ea typeface="MS PGothic" panose="020B0600070205080204" pitchFamily="34" charset="-128"/>
              </a:rPr>
              <a:t>」「</a:t>
            </a:r>
            <a:r>
              <a:rPr lang="ja-JP" altLang="en-US" sz="1400" b="1">
                <a:latin typeface="MS PGothic" panose="020B0600070205080204" pitchFamily="34" charset="-128"/>
                <a:ea typeface="MS PGothic" panose="020B0600070205080204" pitchFamily="34" charset="-128"/>
              </a:rPr>
              <a:t>強化学習</a:t>
            </a:r>
            <a:r>
              <a:rPr lang="ja-JP" altLang="en-US" sz="1400">
                <a:latin typeface="MS PGothic" panose="020B0600070205080204" pitchFamily="34" charset="-128"/>
                <a:ea typeface="MS PGothic" panose="020B0600070205080204" pitchFamily="34" charset="-128"/>
              </a:rPr>
              <a:t>」に分類できる。「教師あり学習」は、問題の性質に応じて「</a:t>
            </a:r>
            <a:r>
              <a:rPr lang="ja-JP" altLang="en-US" sz="1400" b="1">
                <a:latin typeface="MS PGothic" panose="020B0600070205080204" pitchFamily="34" charset="-128"/>
                <a:ea typeface="MS PGothic" panose="020B0600070205080204" pitchFamily="34" charset="-128"/>
              </a:rPr>
              <a:t>回帰</a:t>
            </a:r>
            <a:r>
              <a:rPr lang="ja-JP" altLang="en-US" sz="1400">
                <a:latin typeface="MS PGothic" panose="020B0600070205080204" pitchFamily="34" charset="-128"/>
                <a:ea typeface="MS PGothic" panose="020B0600070205080204" pitchFamily="34" charset="-128"/>
              </a:rPr>
              <a:t>」と「</a:t>
            </a:r>
            <a:r>
              <a:rPr lang="ja-JP" altLang="en-US" sz="1400" b="1">
                <a:latin typeface="MS PGothic" panose="020B0600070205080204" pitchFamily="34" charset="-128"/>
                <a:ea typeface="MS PGothic" panose="020B0600070205080204" pitchFamily="34" charset="-128"/>
              </a:rPr>
              <a:t>分類</a:t>
            </a:r>
            <a:r>
              <a:rPr lang="ja-JP" altLang="en-US" sz="1400">
                <a:latin typeface="MS PGothic" panose="020B0600070205080204" pitchFamily="34" charset="-128"/>
                <a:ea typeface="MS PGothic" panose="020B0600070205080204" pitchFamily="34" charset="-128"/>
              </a:rPr>
              <a:t>」とを使い分ける。</a:t>
            </a:r>
            <a:endParaRPr lang="en-US" altLang="ja-JP" sz="1400" dirty="0">
              <a:latin typeface="MS PGothic" panose="020B0600070205080204" pitchFamily="34" charset="-128"/>
              <a:ea typeface="MS PGothic" panose="020B0600070205080204" pitchFamily="34" charset="-128"/>
            </a:endParaRPr>
          </a:p>
          <a:p>
            <a:r>
              <a:rPr lang="ja-JP" altLang="en-US" sz="1400">
                <a:latin typeface="MS PGothic" panose="020B0600070205080204" pitchFamily="34" charset="-128"/>
                <a:ea typeface="MS PGothic" panose="020B0600070205080204" pitchFamily="34" charset="-128"/>
              </a:rPr>
              <a:t>教師あり学習はデータから統計的・確率的にモデルを生成するのに対し、教師なし学習はデータから幾何学的にモデルを生成する。</a:t>
            </a:r>
            <a:endParaRPr lang="en-US" altLang="ja-JP" sz="1400" dirty="0">
              <a:latin typeface="MS PGothic" panose="020B0600070205080204" pitchFamily="34" charset="-128"/>
              <a:ea typeface="MS PGothic" panose="020B0600070205080204" pitchFamily="34" charset="-128"/>
            </a:endParaRPr>
          </a:p>
          <a:p>
            <a:r>
              <a:rPr lang="ja-JP" altLang="en-US" sz="1400">
                <a:latin typeface="MS PGothic" panose="020B0600070205080204" pitchFamily="34" charset="-128"/>
                <a:ea typeface="MS PGothic" panose="020B0600070205080204" pitchFamily="34" charset="-128"/>
              </a:rPr>
              <a:t>強化学習はゲーム</a:t>
            </a:r>
            <a:r>
              <a:rPr lang="en-US" altLang="ja-JP" sz="1400" dirty="0">
                <a:latin typeface="MS PGothic" panose="020B0600070205080204" pitchFamily="34" charset="-128"/>
                <a:ea typeface="MS PGothic" panose="020B0600070205080204" pitchFamily="34" charset="-128"/>
              </a:rPr>
              <a:t>AI</a:t>
            </a:r>
            <a:r>
              <a:rPr lang="ja-JP" altLang="en-US" sz="1400">
                <a:latin typeface="MS PGothic" panose="020B0600070205080204" pitchFamily="34" charset="-128"/>
                <a:ea typeface="MS PGothic" panose="020B0600070205080204" pitchFamily="34" charset="-128"/>
              </a:rPr>
              <a:t>に用いられるほか、自動運転車にも応用されている。</a:t>
            </a:r>
            <a:endParaRPr lang="en-US" sz="1400" dirty="0">
              <a:latin typeface="MS PGothic" panose="020B0600070205080204" pitchFamily="34" charset="-128"/>
              <a:ea typeface="MS PGothic" panose="020B0600070205080204" pitchFamily="34" charset="-128"/>
            </a:endParaRPr>
          </a:p>
        </p:txBody>
      </p:sp>
      <p:graphicFrame>
        <p:nvGraphicFramePr>
          <p:cNvPr id="6" name="Table 5">
            <a:extLst>
              <a:ext uri="{FF2B5EF4-FFF2-40B4-BE49-F238E27FC236}">
                <a16:creationId xmlns:a16="http://schemas.microsoft.com/office/drawing/2014/main" id="{0890BE66-44C1-C44F-9852-13B003D2D5AB}"/>
              </a:ext>
            </a:extLst>
          </p:cNvPr>
          <p:cNvGraphicFramePr>
            <a:graphicFrameLocks noGrp="1"/>
          </p:cNvGraphicFramePr>
          <p:nvPr>
            <p:extLst>
              <p:ext uri="{D42A27DB-BD31-4B8C-83A1-F6EECF244321}">
                <p14:modId xmlns:p14="http://schemas.microsoft.com/office/powerpoint/2010/main" val="2775159327"/>
              </p:ext>
            </p:extLst>
          </p:nvPr>
        </p:nvGraphicFramePr>
        <p:xfrm>
          <a:off x="327764" y="2566151"/>
          <a:ext cx="11533311" cy="4046980"/>
        </p:xfrm>
        <a:graphic>
          <a:graphicData uri="http://schemas.openxmlformats.org/drawingml/2006/table">
            <a:tbl>
              <a:tblPr firstRow="1" bandRow="1">
                <a:tableStyleId>{2D5ABB26-0587-4C30-8999-92F81FD0307C}</a:tableStyleId>
              </a:tblPr>
              <a:tblGrid>
                <a:gridCol w="598805">
                  <a:extLst>
                    <a:ext uri="{9D8B030D-6E8A-4147-A177-3AD203B41FA5}">
                      <a16:colId xmlns:a16="http://schemas.microsoft.com/office/drawing/2014/main" val="2795300508"/>
                    </a:ext>
                  </a:extLst>
                </a:gridCol>
                <a:gridCol w="711200">
                  <a:extLst>
                    <a:ext uri="{9D8B030D-6E8A-4147-A177-3AD203B41FA5}">
                      <a16:colId xmlns:a16="http://schemas.microsoft.com/office/drawing/2014/main" val="132179886"/>
                    </a:ext>
                  </a:extLst>
                </a:gridCol>
                <a:gridCol w="1484255">
                  <a:extLst>
                    <a:ext uri="{9D8B030D-6E8A-4147-A177-3AD203B41FA5}">
                      <a16:colId xmlns:a16="http://schemas.microsoft.com/office/drawing/2014/main" val="3472137712"/>
                    </a:ext>
                  </a:extLst>
                </a:gridCol>
                <a:gridCol w="4180114">
                  <a:extLst>
                    <a:ext uri="{9D8B030D-6E8A-4147-A177-3AD203B41FA5}">
                      <a16:colId xmlns:a16="http://schemas.microsoft.com/office/drawing/2014/main" val="385039917"/>
                    </a:ext>
                  </a:extLst>
                </a:gridCol>
                <a:gridCol w="2338252">
                  <a:extLst>
                    <a:ext uri="{9D8B030D-6E8A-4147-A177-3AD203B41FA5}">
                      <a16:colId xmlns:a16="http://schemas.microsoft.com/office/drawing/2014/main" val="3571458951"/>
                    </a:ext>
                  </a:extLst>
                </a:gridCol>
                <a:gridCol w="2220685">
                  <a:extLst>
                    <a:ext uri="{9D8B030D-6E8A-4147-A177-3AD203B41FA5}">
                      <a16:colId xmlns:a16="http://schemas.microsoft.com/office/drawing/2014/main" val="3550700823"/>
                    </a:ext>
                  </a:extLst>
                </a:gridCol>
              </a:tblGrid>
              <a:tr h="0">
                <a:tc gridSpan="2">
                  <a:txBody>
                    <a:bodyPr/>
                    <a:lstStyle/>
                    <a:p>
                      <a:pPr algn="ctr"/>
                      <a:r>
                        <a:rPr lang="ja-JP" altLang="en-US" sz="1400" b="1">
                          <a:solidFill>
                            <a:schemeClr val="tx1">
                              <a:lumMod val="75000"/>
                              <a:lumOff val="25000"/>
                            </a:schemeClr>
                          </a:solidFill>
                          <a:latin typeface="Meiryo" panose="020B0604030504040204" pitchFamily="34" charset="-128"/>
                          <a:ea typeface="Meiryo" panose="020B0604030504040204" pitchFamily="34" charset="-128"/>
                        </a:rPr>
                        <a:t>種類</a:t>
                      </a: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hMerge="1">
                  <a:txBody>
                    <a:bodyPr/>
                    <a:lstStyle/>
                    <a:p>
                      <a:endParaRPr lang="en-US"/>
                    </a:p>
                  </a:txBody>
                  <a:tcPr/>
                </a:tc>
                <a:tc gridSpan="2">
                  <a:txBody>
                    <a:bodyPr/>
                    <a:lstStyle/>
                    <a:p>
                      <a:pPr algn="ctr"/>
                      <a:r>
                        <a:rPr lang="ja-JP" altLang="en-US" sz="1400" b="1">
                          <a:solidFill>
                            <a:schemeClr val="tx1">
                              <a:lumMod val="75000"/>
                              <a:lumOff val="25000"/>
                            </a:schemeClr>
                          </a:solidFill>
                          <a:latin typeface="Meiryo" panose="020B0604030504040204" pitchFamily="34" charset="-128"/>
                          <a:ea typeface="Meiryo" panose="020B0604030504040204" pitchFamily="34" charset="-128"/>
                        </a:rPr>
                        <a:t>概要</a:t>
                      </a: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hMerge="1">
                  <a:txBody>
                    <a:bodyPr/>
                    <a:lstStyle/>
                    <a:p>
                      <a:pPr algn="ct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lumMod val="95000"/>
                      </a:schemeClr>
                    </a:solidFill>
                  </a:tcPr>
                </a:tc>
                <a:tc>
                  <a:txBody>
                    <a:bodyPr/>
                    <a:lstStyle/>
                    <a:p>
                      <a:pPr algn="ctr"/>
                      <a:r>
                        <a:rPr lang="ja-JP" altLang="en-US" sz="1400" b="1">
                          <a:solidFill>
                            <a:schemeClr val="tx1">
                              <a:lumMod val="75000"/>
                              <a:lumOff val="25000"/>
                            </a:schemeClr>
                          </a:solidFill>
                          <a:latin typeface="Meiryo" panose="020B0604030504040204" pitchFamily="34" charset="-128"/>
                          <a:ea typeface="Meiryo" panose="020B0604030504040204" pitchFamily="34" charset="-128"/>
                        </a:rPr>
                        <a:t>代表的な</a:t>
                      </a:r>
                      <a:endParaRPr lang="en-US" altLang="ja-JP" sz="1400" b="1" dirty="0">
                        <a:solidFill>
                          <a:schemeClr val="tx1">
                            <a:lumMod val="75000"/>
                            <a:lumOff val="25000"/>
                          </a:schemeClr>
                        </a:solidFill>
                        <a:latin typeface="Meiryo" panose="020B0604030504040204" pitchFamily="34" charset="-128"/>
                        <a:ea typeface="Meiryo" panose="020B0604030504040204" pitchFamily="34" charset="-128"/>
                      </a:endParaRPr>
                    </a:p>
                    <a:p>
                      <a:pPr algn="ctr"/>
                      <a:r>
                        <a:rPr lang="ja-JP" altLang="en-US" sz="1400" b="1">
                          <a:solidFill>
                            <a:schemeClr val="tx1">
                              <a:lumMod val="75000"/>
                              <a:lumOff val="25000"/>
                            </a:schemeClr>
                          </a:solidFill>
                          <a:latin typeface="Meiryo" panose="020B0604030504040204" pitchFamily="34" charset="-128"/>
                          <a:ea typeface="Meiryo" panose="020B0604030504040204" pitchFamily="34" charset="-128"/>
                        </a:rPr>
                        <a:t>アルゴリズム</a:t>
                      </a: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tc>
                  <a:txBody>
                    <a:bodyPr/>
                    <a:lstStyle/>
                    <a:p>
                      <a:pPr algn="ctr"/>
                      <a:r>
                        <a:rPr lang="ja-JP" altLang="en-US" sz="1400" b="1">
                          <a:solidFill>
                            <a:schemeClr val="tx1">
                              <a:lumMod val="75000"/>
                              <a:lumOff val="25000"/>
                            </a:schemeClr>
                          </a:solidFill>
                          <a:latin typeface="Meiryo" panose="020B0604030504040204" pitchFamily="34" charset="-128"/>
                          <a:ea typeface="Meiryo" panose="020B0604030504040204" pitchFamily="34" charset="-128"/>
                        </a:rPr>
                        <a:t>活用例</a:t>
                      </a: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690172998"/>
                  </a:ext>
                </a:extLst>
              </a:tr>
              <a:tr h="812009">
                <a:tc rowSpan="2">
                  <a:txBody>
                    <a:bodyPr/>
                    <a:lstStyle/>
                    <a:p>
                      <a:r>
                        <a:rPr lang="ja-JP" altLang="en-US" sz="1400" b="1">
                          <a:solidFill>
                            <a:schemeClr val="tx1">
                              <a:lumMod val="75000"/>
                              <a:lumOff val="25000"/>
                            </a:schemeClr>
                          </a:solidFill>
                          <a:latin typeface="Meiryo" panose="020B0604030504040204" pitchFamily="34" charset="-128"/>
                          <a:ea typeface="Meiryo" panose="020B0604030504040204" pitchFamily="34" charset="-128"/>
                        </a:rPr>
                        <a:t>教師</a:t>
                      </a:r>
                      <a:endParaRPr lang="en-US" altLang="ja-JP" sz="1400" b="1"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b="1">
                          <a:solidFill>
                            <a:schemeClr val="tx1">
                              <a:lumMod val="75000"/>
                              <a:lumOff val="25000"/>
                            </a:schemeClr>
                          </a:solidFill>
                          <a:latin typeface="Meiryo" panose="020B0604030504040204" pitchFamily="34" charset="-128"/>
                          <a:ea typeface="Meiryo" panose="020B0604030504040204" pitchFamily="34" charset="-128"/>
                        </a:rPr>
                        <a:t>あり</a:t>
                      </a:r>
                      <a:endParaRPr lang="en-US" altLang="ja-JP" sz="1400" b="1"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b="1">
                          <a:solidFill>
                            <a:schemeClr val="tx1">
                              <a:lumMod val="75000"/>
                              <a:lumOff val="25000"/>
                            </a:schemeClr>
                          </a:solidFill>
                          <a:latin typeface="Meiryo" panose="020B0604030504040204" pitchFamily="34" charset="-128"/>
                          <a:ea typeface="Meiryo" panose="020B0604030504040204" pitchFamily="34" charset="-128"/>
                        </a:rPr>
                        <a:t>学習</a:t>
                      </a: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ja-JP" altLang="en-US" sz="1400" b="1">
                          <a:solidFill>
                            <a:schemeClr val="tx1">
                              <a:lumMod val="75000"/>
                              <a:lumOff val="25000"/>
                            </a:schemeClr>
                          </a:solidFill>
                          <a:latin typeface="Meiryo" panose="020B0604030504040204" pitchFamily="34" charset="-128"/>
                          <a:ea typeface="Meiryo" panose="020B0604030504040204" pitchFamily="34" charset="-128"/>
                        </a:rPr>
                        <a:t>回帰</a:t>
                      </a: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入力データに対して、数値の予測を行う</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rowSpan="2">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線形回帰</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ロジスティック回帰</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en-US" sz="1400" dirty="0">
                          <a:solidFill>
                            <a:schemeClr val="tx1">
                              <a:lumMod val="75000"/>
                              <a:lumOff val="25000"/>
                            </a:schemeClr>
                          </a:solidFill>
                          <a:latin typeface="Meiryo" panose="020B0604030504040204" pitchFamily="34" charset="-128"/>
                          <a:ea typeface="Meiryo" panose="020B0604030504040204" pitchFamily="34" charset="-128"/>
                        </a:rPr>
                        <a:t>SVM</a:t>
                      </a:r>
                      <a:r>
                        <a:rPr lang="ja-JP" altLang="en-US" sz="1400">
                          <a:solidFill>
                            <a:schemeClr val="tx1">
                              <a:lumMod val="75000"/>
                              <a:lumOff val="25000"/>
                            </a:schemeClr>
                          </a:solidFill>
                          <a:latin typeface="Meiryo" panose="020B0604030504040204" pitchFamily="34" charset="-128"/>
                          <a:ea typeface="Meiryo" panose="020B0604030504040204" pitchFamily="34" charset="-128"/>
                        </a:rPr>
                        <a:t>（サポートベクターマシン）</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決定木</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ニューラルネットワーク</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売上予測</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電力予測</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トラフィック予測</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5205564"/>
                  </a:ext>
                </a:extLst>
              </a:tr>
              <a:tr h="812009">
                <a:tc vMerge="1">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ja-JP" altLang="en-US" sz="1400" b="1">
                          <a:solidFill>
                            <a:schemeClr val="tx1">
                              <a:lumMod val="75000"/>
                              <a:lumOff val="25000"/>
                            </a:schemeClr>
                          </a:solidFill>
                          <a:latin typeface="Meiryo" panose="020B0604030504040204" pitchFamily="34" charset="-128"/>
                          <a:ea typeface="Meiryo" panose="020B0604030504040204" pitchFamily="34" charset="-128"/>
                        </a:rPr>
                        <a:t>分類</a:t>
                      </a: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入力データに対して、クラス分類を行う</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vMerge="1">
                  <a:txBody>
                    <a:bodyPr/>
                    <a:lstStyle/>
                    <a:p>
                      <a:endParaRPr lang="en-US" sz="140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画像分類</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不正検知</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スパムフィルター</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7003801"/>
                  </a:ext>
                </a:extLst>
              </a:tr>
              <a:tr h="812009">
                <a:tc gridSpan="2">
                  <a:txBody>
                    <a:bodyPr/>
                    <a:lstStyle/>
                    <a:p>
                      <a:r>
                        <a:rPr lang="ja-JP" altLang="en-US" sz="1400" b="1">
                          <a:solidFill>
                            <a:schemeClr val="tx1">
                              <a:lumMod val="75000"/>
                              <a:lumOff val="25000"/>
                            </a:schemeClr>
                          </a:solidFill>
                          <a:latin typeface="Meiryo" panose="020B0604030504040204" pitchFamily="34" charset="-128"/>
                          <a:ea typeface="Meiryo" panose="020B0604030504040204" pitchFamily="34" charset="-128"/>
                        </a:rPr>
                        <a:t>教師なし学習</a:t>
                      </a: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似ているクラスタに分類する（クラスタリング）</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K-means</a:t>
                      </a: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主成分分析</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レコメンド</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類似検索</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顧客セグメンテーション</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3156185"/>
                  </a:ext>
                </a:extLst>
              </a:tr>
              <a:tr h="959922">
                <a:tc gridSpan="2">
                  <a:txBody>
                    <a:bodyPr/>
                    <a:lstStyle/>
                    <a:p>
                      <a:r>
                        <a:rPr lang="ja-JP" altLang="en-US" sz="1400" b="1">
                          <a:solidFill>
                            <a:schemeClr val="tx1">
                              <a:lumMod val="75000"/>
                              <a:lumOff val="25000"/>
                            </a:schemeClr>
                          </a:solidFill>
                          <a:latin typeface="Meiryo" panose="020B0604030504040204" pitchFamily="34" charset="-128"/>
                          <a:ea typeface="Meiryo" panose="020B0604030504040204" pitchFamily="34" charset="-128"/>
                        </a:rPr>
                        <a:t>強化学習</a:t>
                      </a:r>
                      <a:endParaRPr lang="en-US" sz="1400" b="1"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環境に対して、取るべき行動を決定する</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en-US" sz="1400" dirty="0">
                          <a:solidFill>
                            <a:schemeClr val="tx1">
                              <a:lumMod val="75000"/>
                              <a:lumOff val="25000"/>
                            </a:schemeClr>
                          </a:solidFill>
                          <a:latin typeface="Meiryo" panose="020B0604030504040204" pitchFamily="34" charset="-128"/>
                          <a:ea typeface="Meiryo" panose="020B0604030504040204" pitchFamily="34" charset="-128"/>
                        </a:rPr>
                        <a:t>Q</a:t>
                      </a:r>
                      <a:r>
                        <a:rPr lang="ja-JP" altLang="en-US" sz="1400">
                          <a:solidFill>
                            <a:schemeClr val="tx1">
                              <a:lumMod val="75000"/>
                              <a:lumOff val="25000"/>
                            </a:schemeClr>
                          </a:solidFill>
                          <a:latin typeface="Meiryo" panose="020B0604030504040204" pitchFamily="34" charset="-128"/>
                          <a:ea typeface="Meiryo" panose="020B0604030504040204" pitchFamily="34" charset="-128"/>
                        </a:rPr>
                        <a:t>学習</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en-US" sz="1400" dirty="0">
                          <a:solidFill>
                            <a:schemeClr val="tx1">
                              <a:lumMod val="75000"/>
                              <a:lumOff val="25000"/>
                            </a:schemeClr>
                          </a:solidFill>
                          <a:latin typeface="Meiryo" panose="020B0604030504040204" pitchFamily="34" charset="-128"/>
                          <a:ea typeface="Meiryo" panose="020B0604030504040204" pitchFamily="34" charset="-128"/>
                        </a:rPr>
                        <a:t>DQN</a:t>
                      </a: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対戦ゲーム</a:t>
                      </a:r>
                      <a:endParaRPr lang="en-US" altLang="ja-JP" sz="1400" dirty="0">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400">
                          <a:solidFill>
                            <a:schemeClr val="tx1">
                              <a:lumMod val="75000"/>
                              <a:lumOff val="25000"/>
                            </a:schemeClr>
                          </a:solidFill>
                          <a:latin typeface="Meiryo" panose="020B0604030504040204" pitchFamily="34" charset="-128"/>
                          <a:ea typeface="Meiryo" panose="020B0604030504040204" pitchFamily="34" charset="-128"/>
                        </a:rPr>
                        <a:t>ロボット制御</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515372"/>
                  </a:ext>
                </a:extLst>
              </a:tr>
            </a:tbl>
          </a:graphicData>
        </a:graphic>
      </p:graphicFrame>
      <p:pic>
        <p:nvPicPr>
          <p:cNvPr id="8" name="Picture 7">
            <a:extLst>
              <a:ext uri="{FF2B5EF4-FFF2-40B4-BE49-F238E27FC236}">
                <a16:creationId xmlns:a16="http://schemas.microsoft.com/office/drawing/2014/main" id="{AA75BAB5-44C3-BE49-A016-CB8D8702891C}"/>
              </a:ext>
            </a:extLst>
          </p:cNvPr>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3669652" y="5925924"/>
            <a:ext cx="385821" cy="512266"/>
          </a:xfrm>
          <a:prstGeom prst="rect">
            <a:avLst/>
          </a:prstGeom>
        </p:spPr>
      </p:pic>
      <p:sp>
        <p:nvSpPr>
          <p:cNvPr id="9" name="TextBox 8">
            <a:extLst>
              <a:ext uri="{FF2B5EF4-FFF2-40B4-BE49-F238E27FC236}">
                <a16:creationId xmlns:a16="http://schemas.microsoft.com/office/drawing/2014/main" id="{C3C246FD-1F6F-C243-9C77-0713F5670358}"/>
              </a:ext>
            </a:extLst>
          </p:cNvPr>
          <p:cNvSpPr txBox="1"/>
          <p:nvPr/>
        </p:nvSpPr>
        <p:spPr>
          <a:xfrm>
            <a:off x="3239397" y="5685585"/>
            <a:ext cx="1261884" cy="307777"/>
          </a:xfrm>
          <a:prstGeom prst="rect">
            <a:avLst/>
          </a:prstGeom>
          <a:noFill/>
        </p:spPr>
        <p:txBody>
          <a:bodyPr wrap="none" rtlCol="0">
            <a:spAutoFit/>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エージェント</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pic>
        <p:nvPicPr>
          <p:cNvPr id="10" name="Picture 9">
            <a:extLst>
              <a:ext uri="{FF2B5EF4-FFF2-40B4-BE49-F238E27FC236}">
                <a16:creationId xmlns:a16="http://schemas.microsoft.com/office/drawing/2014/main" id="{581A9C2D-D85C-8842-AA84-23021BB19B4B}"/>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5394922" y="5943793"/>
            <a:ext cx="507728" cy="486150"/>
          </a:xfrm>
          <a:prstGeom prst="rect">
            <a:avLst/>
          </a:prstGeom>
        </p:spPr>
      </p:pic>
      <p:sp>
        <p:nvSpPr>
          <p:cNvPr id="11" name="TextBox 10">
            <a:extLst>
              <a:ext uri="{FF2B5EF4-FFF2-40B4-BE49-F238E27FC236}">
                <a16:creationId xmlns:a16="http://schemas.microsoft.com/office/drawing/2014/main" id="{8201A338-CFE3-0443-8EE3-0DFE55DD94AB}"/>
              </a:ext>
            </a:extLst>
          </p:cNvPr>
          <p:cNvSpPr txBox="1"/>
          <p:nvPr/>
        </p:nvSpPr>
        <p:spPr>
          <a:xfrm>
            <a:off x="5394922" y="5681133"/>
            <a:ext cx="543739" cy="307777"/>
          </a:xfrm>
          <a:prstGeom prst="rect">
            <a:avLst/>
          </a:prstGeom>
          <a:noFill/>
        </p:spPr>
        <p:txBody>
          <a:bodyPr wrap="none" rtlCol="0">
            <a:spAutoFit/>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環境</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pic>
        <p:nvPicPr>
          <p:cNvPr id="12" name="Picture 11">
            <a:extLst>
              <a:ext uri="{FF2B5EF4-FFF2-40B4-BE49-F238E27FC236}">
                <a16:creationId xmlns:a16="http://schemas.microsoft.com/office/drawing/2014/main" id="{209059F9-54E9-4D46-AD70-3275DA0E26E4}"/>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flipH="1">
            <a:off x="4562466" y="5925924"/>
            <a:ext cx="683623" cy="388450"/>
          </a:xfrm>
          <a:prstGeom prst="rect">
            <a:avLst/>
          </a:prstGeom>
        </p:spPr>
      </p:pic>
      <p:sp>
        <p:nvSpPr>
          <p:cNvPr id="13" name="TextBox 12">
            <a:extLst>
              <a:ext uri="{FF2B5EF4-FFF2-40B4-BE49-F238E27FC236}">
                <a16:creationId xmlns:a16="http://schemas.microsoft.com/office/drawing/2014/main" id="{7817B282-ACED-2647-A9AC-DFC01FB9266F}"/>
              </a:ext>
            </a:extLst>
          </p:cNvPr>
          <p:cNvSpPr txBox="1"/>
          <p:nvPr/>
        </p:nvSpPr>
        <p:spPr>
          <a:xfrm>
            <a:off x="4596677" y="5681132"/>
            <a:ext cx="543739" cy="307777"/>
          </a:xfrm>
          <a:prstGeom prst="rect">
            <a:avLst/>
          </a:prstGeom>
          <a:noFill/>
        </p:spPr>
        <p:txBody>
          <a:bodyPr wrap="none" rtlCol="0">
            <a:spAutoFit/>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行動</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14" name="TextBox 13">
            <a:extLst>
              <a:ext uri="{FF2B5EF4-FFF2-40B4-BE49-F238E27FC236}">
                <a16:creationId xmlns:a16="http://schemas.microsoft.com/office/drawing/2014/main" id="{F71ADB55-38DB-154A-AF53-C20BFD4B6005}"/>
              </a:ext>
            </a:extLst>
          </p:cNvPr>
          <p:cNvSpPr txBox="1"/>
          <p:nvPr/>
        </p:nvSpPr>
        <p:spPr>
          <a:xfrm>
            <a:off x="4327372" y="6275742"/>
            <a:ext cx="1082348" cy="307777"/>
          </a:xfrm>
          <a:prstGeom prst="rect">
            <a:avLst/>
          </a:prstGeom>
          <a:noFill/>
        </p:spPr>
        <p:txBody>
          <a:bodyPr wrap="none" rtlCol="0">
            <a:spAutoFit/>
          </a:bodyPr>
          <a:lstStyle/>
          <a:p>
            <a:r>
              <a:rPr lang="ja-JP" altLang="en-US" sz="1400">
                <a:solidFill>
                  <a:schemeClr val="tx1">
                    <a:lumMod val="75000"/>
                    <a:lumOff val="25000"/>
                  </a:schemeClr>
                </a:solidFill>
                <a:latin typeface="Meiryo" panose="020B0604030504040204" pitchFamily="34" charset="-128"/>
                <a:ea typeface="Meiryo" panose="020B0604030504040204" pitchFamily="34" charset="-128"/>
              </a:rPr>
              <a:t>状態・報酬</a:t>
            </a:r>
            <a:endParaRPr lang="en-US" sz="1400" dirty="0">
              <a:solidFill>
                <a:schemeClr val="tx1">
                  <a:lumMod val="75000"/>
                  <a:lumOff val="25000"/>
                </a:schemeClr>
              </a:solidFill>
              <a:latin typeface="Meiryo" panose="020B0604030504040204" pitchFamily="34" charset="-128"/>
              <a:ea typeface="Meiryo" panose="020B0604030504040204" pitchFamily="34" charset="-128"/>
            </a:endParaRPr>
          </a:p>
        </p:txBody>
      </p:sp>
      <p:pic>
        <p:nvPicPr>
          <p:cNvPr id="15" name="Picture 2" descr="https://2.bp.blogspot.com/-AJw0SFWdLtI/VUIJuN6RyMI/AAAAAAAAtYI/oXi74oTbAGw/s800/car_jidou_unten.png">
            <a:extLst>
              <a:ext uri="{FF2B5EF4-FFF2-40B4-BE49-F238E27FC236}">
                <a16:creationId xmlns:a16="http://schemas.microsoft.com/office/drawing/2014/main" id="{AF1B5946-35EA-2040-9942-97A7682403E0}"/>
              </a:ext>
            </a:extLst>
          </p:cNvPr>
          <p:cNvPicPr>
            <a:picLocks noChangeAspect="1" noChangeArrowheads="1"/>
          </p:cNvPicPr>
          <p:nvPr/>
        </p:nvPicPr>
        <p:blipFill>
          <a:blip r:embed="rId6" cstate="email">
            <a:grayscl/>
            <a:extLst>
              <a:ext uri="{28A0092B-C50C-407E-A947-70E740481C1C}">
                <a14:useLocalDpi xmlns:a14="http://schemas.microsoft.com/office/drawing/2010/main"/>
              </a:ext>
            </a:extLst>
          </a:blip>
          <a:srcRect/>
          <a:stretch>
            <a:fillRect/>
          </a:stretch>
        </p:blipFill>
        <p:spPr bwMode="auto">
          <a:xfrm>
            <a:off x="6323523" y="5695609"/>
            <a:ext cx="917522" cy="91752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1182DE23-5326-3646-A428-441139FFA585}"/>
              </a:ext>
            </a:extLst>
          </p:cNvPr>
          <p:cNvGrpSpPr/>
          <p:nvPr/>
        </p:nvGrpSpPr>
        <p:grpSpPr>
          <a:xfrm>
            <a:off x="3870339" y="3158017"/>
            <a:ext cx="2572175" cy="2345944"/>
            <a:chOff x="3437398" y="3112079"/>
            <a:chExt cx="2572175" cy="2345944"/>
          </a:xfrm>
        </p:grpSpPr>
        <p:cxnSp>
          <p:nvCxnSpPr>
            <p:cNvPr id="17" name="Straight Arrow Connector 16">
              <a:extLst>
                <a:ext uri="{FF2B5EF4-FFF2-40B4-BE49-F238E27FC236}">
                  <a16:creationId xmlns:a16="http://schemas.microsoft.com/office/drawing/2014/main" id="{DF5AE82E-6FBA-2D42-99EC-01F574A6B4B7}"/>
                </a:ext>
              </a:extLst>
            </p:cNvPr>
            <p:cNvCxnSpPr>
              <a:cxnSpLocks/>
            </p:cNvCxnSpPr>
            <p:nvPr/>
          </p:nvCxnSpPr>
          <p:spPr>
            <a:xfrm flipV="1">
              <a:off x="3437398" y="3112693"/>
              <a:ext cx="0" cy="67180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1DBACC-65CA-9047-93B4-4EA94BFC8142}"/>
                </a:ext>
              </a:extLst>
            </p:cNvPr>
            <p:cNvCxnSpPr/>
            <p:nvPr/>
          </p:nvCxnSpPr>
          <p:spPr>
            <a:xfrm>
              <a:off x="3437398" y="3784496"/>
              <a:ext cx="1007706"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713AB9C-9539-B642-930B-218A00C62BB6}"/>
                </a:ext>
              </a:extLst>
            </p:cNvPr>
            <p:cNvSpPr/>
            <p:nvPr/>
          </p:nvSpPr>
          <p:spPr>
            <a:xfrm>
              <a:off x="3553098" y="3500438"/>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0" name="Oval 19">
              <a:extLst>
                <a:ext uri="{FF2B5EF4-FFF2-40B4-BE49-F238E27FC236}">
                  <a16:creationId xmlns:a16="http://schemas.microsoft.com/office/drawing/2014/main" id="{FEAB9941-1BAD-2547-B640-3955CC3261B3}"/>
                </a:ext>
              </a:extLst>
            </p:cNvPr>
            <p:cNvSpPr/>
            <p:nvPr/>
          </p:nvSpPr>
          <p:spPr>
            <a:xfrm>
              <a:off x="3517641" y="3671499"/>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1" name="Oval 20">
              <a:extLst>
                <a:ext uri="{FF2B5EF4-FFF2-40B4-BE49-F238E27FC236}">
                  <a16:creationId xmlns:a16="http://schemas.microsoft.com/office/drawing/2014/main" id="{408E758E-4D9B-9643-B086-24DC8E462C4E}"/>
                </a:ext>
              </a:extLst>
            </p:cNvPr>
            <p:cNvSpPr/>
            <p:nvPr/>
          </p:nvSpPr>
          <p:spPr>
            <a:xfrm>
              <a:off x="3834882" y="3495273"/>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2" name="Oval 21">
              <a:extLst>
                <a:ext uri="{FF2B5EF4-FFF2-40B4-BE49-F238E27FC236}">
                  <a16:creationId xmlns:a16="http://schemas.microsoft.com/office/drawing/2014/main" id="{35438D0A-3932-E640-AE07-332F0CB31380}"/>
                </a:ext>
              </a:extLst>
            </p:cNvPr>
            <p:cNvSpPr/>
            <p:nvPr/>
          </p:nvSpPr>
          <p:spPr>
            <a:xfrm>
              <a:off x="3870338" y="3241506"/>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3" name="Oval 22">
              <a:extLst>
                <a:ext uri="{FF2B5EF4-FFF2-40B4-BE49-F238E27FC236}">
                  <a16:creationId xmlns:a16="http://schemas.microsoft.com/office/drawing/2014/main" id="{DFE68ACA-6EBD-584E-AB07-D03E9FEC614D}"/>
                </a:ext>
              </a:extLst>
            </p:cNvPr>
            <p:cNvSpPr/>
            <p:nvPr/>
          </p:nvSpPr>
          <p:spPr>
            <a:xfrm>
              <a:off x="4172028" y="3318949"/>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4" name="Oval 23">
              <a:extLst>
                <a:ext uri="{FF2B5EF4-FFF2-40B4-BE49-F238E27FC236}">
                  <a16:creationId xmlns:a16="http://schemas.microsoft.com/office/drawing/2014/main" id="{82C2DD56-A8E9-B440-9CEC-F3BCB58D76D1}"/>
                </a:ext>
              </a:extLst>
            </p:cNvPr>
            <p:cNvSpPr/>
            <p:nvPr/>
          </p:nvSpPr>
          <p:spPr>
            <a:xfrm>
              <a:off x="4242941" y="3174338"/>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cxnSp>
          <p:nvCxnSpPr>
            <p:cNvPr id="25" name="Straight Connector 24">
              <a:extLst>
                <a:ext uri="{FF2B5EF4-FFF2-40B4-BE49-F238E27FC236}">
                  <a16:creationId xmlns:a16="http://schemas.microsoft.com/office/drawing/2014/main" id="{8AB4E52E-7568-D845-B4CA-2092CD266E71}"/>
                </a:ext>
              </a:extLst>
            </p:cNvPr>
            <p:cNvCxnSpPr/>
            <p:nvPr/>
          </p:nvCxnSpPr>
          <p:spPr>
            <a:xfrm flipV="1">
              <a:off x="3437398" y="3112079"/>
              <a:ext cx="936792" cy="594876"/>
            </a:xfrm>
            <a:prstGeom prst="line">
              <a:avLst/>
            </a:prstGeom>
            <a:ln>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DB1EF92-F4B8-BD46-B188-984598D95580}"/>
                </a:ext>
              </a:extLst>
            </p:cNvPr>
            <p:cNvCxnSpPr>
              <a:cxnSpLocks/>
            </p:cNvCxnSpPr>
            <p:nvPr/>
          </p:nvCxnSpPr>
          <p:spPr>
            <a:xfrm flipV="1">
              <a:off x="3437398" y="3910771"/>
              <a:ext cx="0" cy="67180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5C26938-3D5C-B84E-B1BF-60142614D1F5}"/>
                </a:ext>
              </a:extLst>
            </p:cNvPr>
            <p:cNvCxnSpPr/>
            <p:nvPr/>
          </p:nvCxnSpPr>
          <p:spPr>
            <a:xfrm>
              <a:off x="3437398" y="4582574"/>
              <a:ext cx="1007706"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75658DC-E3A3-8A4D-9B88-68267C3150F6}"/>
                </a:ext>
              </a:extLst>
            </p:cNvPr>
            <p:cNvSpPr/>
            <p:nvPr/>
          </p:nvSpPr>
          <p:spPr>
            <a:xfrm>
              <a:off x="3517640" y="4343302"/>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9" name="Oval 28">
              <a:extLst>
                <a:ext uri="{FF2B5EF4-FFF2-40B4-BE49-F238E27FC236}">
                  <a16:creationId xmlns:a16="http://schemas.microsoft.com/office/drawing/2014/main" id="{0304E977-B37C-3345-BB11-66A3128B188E}"/>
                </a:ext>
              </a:extLst>
            </p:cNvPr>
            <p:cNvSpPr/>
            <p:nvPr/>
          </p:nvSpPr>
          <p:spPr>
            <a:xfrm>
              <a:off x="3553098" y="4469576"/>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30" name="Oval 29">
              <a:extLst>
                <a:ext uri="{FF2B5EF4-FFF2-40B4-BE49-F238E27FC236}">
                  <a16:creationId xmlns:a16="http://schemas.microsoft.com/office/drawing/2014/main" id="{27913E4A-7D10-F34D-92E2-41D12E8AE49A}"/>
                </a:ext>
              </a:extLst>
            </p:cNvPr>
            <p:cNvSpPr/>
            <p:nvPr/>
          </p:nvSpPr>
          <p:spPr>
            <a:xfrm>
              <a:off x="3763969" y="4345380"/>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31" name="Oval 30">
              <a:extLst>
                <a:ext uri="{FF2B5EF4-FFF2-40B4-BE49-F238E27FC236}">
                  <a16:creationId xmlns:a16="http://schemas.microsoft.com/office/drawing/2014/main" id="{6A4E20CC-7379-B74F-A923-22900D01ED7F}"/>
                </a:ext>
              </a:extLst>
            </p:cNvPr>
            <p:cNvSpPr/>
            <p:nvPr/>
          </p:nvSpPr>
          <p:spPr>
            <a:xfrm>
              <a:off x="3905794" y="4039583"/>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32" name="Oval 31">
              <a:extLst>
                <a:ext uri="{FF2B5EF4-FFF2-40B4-BE49-F238E27FC236}">
                  <a16:creationId xmlns:a16="http://schemas.microsoft.com/office/drawing/2014/main" id="{AB51DFA9-6842-3848-A38B-ADED597DEBF8}"/>
                </a:ext>
              </a:extLst>
            </p:cNvPr>
            <p:cNvSpPr/>
            <p:nvPr/>
          </p:nvSpPr>
          <p:spPr>
            <a:xfrm>
              <a:off x="4136571" y="4098170"/>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33" name="Oval 32">
              <a:extLst>
                <a:ext uri="{FF2B5EF4-FFF2-40B4-BE49-F238E27FC236}">
                  <a16:creationId xmlns:a16="http://schemas.microsoft.com/office/drawing/2014/main" id="{0148370A-CB87-A242-9C51-C35E41EFF070}"/>
                </a:ext>
              </a:extLst>
            </p:cNvPr>
            <p:cNvSpPr/>
            <p:nvPr/>
          </p:nvSpPr>
          <p:spPr>
            <a:xfrm>
              <a:off x="4125995" y="4299908"/>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cxnSp>
          <p:nvCxnSpPr>
            <p:cNvPr id="34" name="Straight Connector 33">
              <a:extLst>
                <a:ext uri="{FF2B5EF4-FFF2-40B4-BE49-F238E27FC236}">
                  <a16:creationId xmlns:a16="http://schemas.microsoft.com/office/drawing/2014/main" id="{329CD935-026C-484D-BB37-30D57DC37FC9}"/>
                </a:ext>
              </a:extLst>
            </p:cNvPr>
            <p:cNvCxnSpPr>
              <a:cxnSpLocks/>
            </p:cNvCxnSpPr>
            <p:nvPr/>
          </p:nvCxnSpPr>
          <p:spPr>
            <a:xfrm>
              <a:off x="3517640" y="4026900"/>
              <a:ext cx="689844" cy="510202"/>
            </a:xfrm>
            <a:prstGeom prst="line">
              <a:avLst/>
            </a:prstGeom>
            <a:ln>
              <a:solidFill>
                <a:schemeClr val="tx1">
                  <a:lumMod val="75000"/>
                  <a:lumOff val="2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56340FB-1798-5748-8E15-799BE439D367}"/>
                </a:ext>
              </a:extLst>
            </p:cNvPr>
            <p:cNvCxnSpPr>
              <a:cxnSpLocks/>
            </p:cNvCxnSpPr>
            <p:nvPr/>
          </p:nvCxnSpPr>
          <p:spPr>
            <a:xfrm flipV="1">
              <a:off x="4978194" y="3910495"/>
              <a:ext cx="0" cy="67180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1C951CD-0D19-E247-A44D-EA32C132685C}"/>
                </a:ext>
              </a:extLst>
            </p:cNvPr>
            <p:cNvCxnSpPr/>
            <p:nvPr/>
          </p:nvCxnSpPr>
          <p:spPr>
            <a:xfrm>
              <a:off x="4978194" y="4582298"/>
              <a:ext cx="1007706"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C7009BF-6952-4842-9943-35B44D03CF50}"/>
                </a:ext>
              </a:extLst>
            </p:cNvPr>
            <p:cNvSpPr/>
            <p:nvPr/>
          </p:nvSpPr>
          <p:spPr>
            <a:xfrm>
              <a:off x="5058436" y="4343026"/>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38" name="Oval 37">
              <a:extLst>
                <a:ext uri="{FF2B5EF4-FFF2-40B4-BE49-F238E27FC236}">
                  <a16:creationId xmlns:a16="http://schemas.microsoft.com/office/drawing/2014/main" id="{A6F046F5-7D3E-DB4B-A699-14C6E8CF5A96}"/>
                </a:ext>
              </a:extLst>
            </p:cNvPr>
            <p:cNvSpPr/>
            <p:nvPr/>
          </p:nvSpPr>
          <p:spPr>
            <a:xfrm>
              <a:off x="5093894" y="4469300"/>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39" name="Oval 38">
              <a:extLst>
                <a:ext uri="{FF2B5EF4-FFF2-40B4-BE49-F238E27FC236}">
                  <a16:creationId xmlns:a16="http://schemas.microsoft.com/office/drawing/2014/main" id="{3936650F-5503-1D48-AFAE-C386B8254EE3}"/>
                </a:ext>
              </a:extLst>
            </p:cNvPr>
            <p:cNvSpPr/>
            <p:nvPr/>
          </p:nvSpPr>
          <p:spPr>
            <a:xfrm>
              <a:off x="5304765" y="4345104"/>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40" name="Oval 39">
              <a:extLst>
                <a:ext uri="{FF2B5EF4-FFF2-40B4-BE49-F238E27FC236}">
                  <a16:creationId xmlns:a16="http://schemas.microsoft.com/office/drawing/2014/main" id="{3A092429-0051-9647-96D0-257CA0034701}"/>
                </a:ext>
              </a:extLst>
            </p:cNvPr>
            <p:cNvSpPr/>
            <p:nvPr/>
          </p:nvSpPr>
          <p:spPr>
            <a:xfrm>
              <a:off x="5677367" y="4097894"/>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41" name="Oval 40">
              <a:extLst>
                <a:ext uri="{FF2B5EF4-FFF2-40B4-BE49-F238E27FC236}">
                  <a16:creationId xmlns:a16="http://schemas.microsoft.com/office/drawing/2014/main" id="{B34CAE86-0457-CB4E-8641-6C3F74EC8217}"/>
                </a:ext>
              </a:extLst>
            </p:cNvPr>
            <p:cNvSpPr/>
            <p:nvPr/>
          </p:nvSpPr>
          <p:spPr>
            <a:xfrm>
              <a:off x="5666791" y="4299632"/>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cxnSp>
          <p:nvCxnSpPr>
            <p:cNvPr id="42" name="Straight Connector 41">
              <a:extLst>
                <a:ext uri="{FF2B5EF4-FFF2-40B4-BE49-F238E27FC236}">
                  <a16:creationId xmlns:a16="http://schemas.microsoft.com/office/drawing/2014/main" id="{90B0FC48-3645-3B49-B21F-996F4802CB73}"/>
                </a:ext>
              </a:extLst>
            </p:cNvPr>
            <p:cNvCxnSpPr>
              <a:cxnSpLocks/>
            </p:cNvCxnSpPr>
            <p:nvPr/>
          </p:nvCxnSpPr>
          <p:spPr>
            <a:xfrm>
              <a:off x="5058436" y="4105044"/>
              <a:ext cx="689844" cy="431782"/>
            </a:xfrm>
            <a:prstGeom prst="line">
              <a:avLst/>
            </a:prstGeom>
            <a:ln>
              <a:solidFill>
                <a:schemeClr val="tx1">
                  <a:lumMod val="75000"/>
                  <a:lumOff val="2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3" name="Triangle 42">
              <a:extLst>
                <a:ext uri="{FF2B5EF4-FFF2-40B4-BE49-F238E27FC236}">
                  <a16:creationId xmlns:a16="http://schemas.microsoft.com/office/drawing/2014/main" id="{E3024767-E0C8-A04B-AFAD-BC7F256CD1F1}"/>
                </a:ext>
              </a:extLst>
            </p:cNvPr>
            <p:cNvSpPr/>
            <p:nvPr/>
          </p:nvSpPr>
          <p:spPr>
            <a:xfrm>
              <a:off x="5304766" y="3993502"/>
              <a:ext cx="70911" cy="70913"/>
            </a:xfrm>
            <a:prstGeom prst="triangl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44" name="Triangle 43">
              <a:extLst>
                <a:ext uri="{FF2B5EF4-FFF2-40B4-BE49-F238E27FC236}">
                  <a16:creationId xmlns:a16="http://schemas.microsoft.com/office/drawing/2014/main" id="{E3935359-9D0F-0D47-BBDD-4175F3F2FCD0}"/>
                </a:ext>
              </a:extLst>
            </p:cNvPr>
            <p:cNvSpPr/>
            <p:nvPr/>
          </p:nvSpPr>
          <p:spPr>
            <a:xfrm>
              <a:off x="5446592" y="3922589"/>
              <a:ext cx="70911" cy="70913"/>
            </a:xfrm>
            <a:prstGeom prst="triangl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cxnSp>
          <p:nvCxnSpPr>
            <p:cNvPr id="45" name="Straight Connector 44">
              <a:extLst>
                <a:ext uri="{FF2B5EF4-FFF2-40B4-BE49-F238E27FC236}">
                  <a16:creationId xmlns:a16="http://schemas.microsoft.com/office/drawing/2014/main" id="{5BBFDCD7-ADF4-AB44-B7F6-C61B4DD50384}"/>
                </a:ext>
              </a:extLst>
            </p:cNvPr>
            <p:cNvCxnSpPr>
              <a:cxnSpLocks/>
            </p:cNvCxnSpPr>
            <p:nvPr/>
          </p:nvCxnSpPr>
          <p:spPr>
            <a:xfrm flipV="1">
              <a:off x="5375677" y="3899522"/>
              <a:ext cx="401838" cy="400110"/>
            </a:xfrm>
            <a:prstGeom prst="line">
              <a:avLst/>
            </a:prstGeom>
            <a:ln>
              <a:solidFill>
                <a:schemeClr val="tx1">
                  <a:lumMod val="75000"/>
                  <a:lumOff val="2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349DEBF-AC22-0C49-AB0E-6078BBB1C382}"/>
                </a:ext>
              </a:extLst>
            </p:cNvPr>
            <p:cNvCxnSpPr>
              <a:cxnSpLocks/>
            </p:cNvCxnSpPr>
            <p:nvPr/>
          </p:nvCxnSpPr>
          <p:spPr>
            <a:xfrm flipV="1">
              <a:off x="3437398" y="4777747"/>
              <a:ext cx="0" cy="67180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B4483BD-7CFD-1E4D-93C2-42373FA614C1}"/>
                </a:ext>
              </a:extLst>
            </p:cNvPr>
            <p:cNvCxnSpPr/>
            <p:nvPr/>
          </p:nvCxnSpPr>
          <p:spPr>
            <a:xfrm>
              <a:off x="3437398" y="5449550"/>
              <a:ext cx="1007706"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F12233CC-485A-5246-8A0E-EDF67D5C3F21}"/>
                </a:ext>
              </a:extLst>
            </p:cNvPr>
            <p:cNvSpPr/>
            <p:nvPr/>
          </p:nvSpPr>
          <p:spPr>
            <a:xfrm>
              <a:off x="3517640" y="5210278"/>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49" name="Oval 48">
              <a:extLst>
                <a:ext uri="{FF2B5EF4-FFF2-40B4-BE49-F238E27FC236}">
                  <a16:creationId xmlns:a16="http://schemas.microsoft.com/office/drawing/2014/main" id="{066BE029-5362-C448-990F-070C75C57FF5}"/>
                </a:ext>
              </a:extLst>
            </p:cNvPr>
            <p:cNvSpPr/>
            <p:nvPr/>
          </p:nvSpPr>
          <p:spPr>
            <a:xfrm>
              <a:off x="3553098" y="5336552"/>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50" name="Oval 49">
              <a:extLst>
                <a:ext uri="{FF2B5EF4-FFF2-40B4-BE49-F238E27FC236}">
                  <a16:creationId xmlns:a16="http://schemas.microsoft.com/office/drawing/2014/main" id="{43C42D9A-164A-0647-8CA5-78F7A852FC47}"/>
                </a:ext>
              </a:extLst>
            </p:cNvPr>
            <p:cNvSpPr/>
            <p:nvPr/>
          </p:nvSpPr>
          <p:spPr>
            <a:xfrm>
              <a:off x="3763969" y="5212356"/>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51" name="Oval 50">
              <a:extLst>
                <a:ext uri="{FF2B5EF4-FFF2-40B4-BE49-F238E27FC236}">
                  <a16:creationId xmlns:a16="http://schemas.microsoft.com/office/drawing/2014/main" id="{5C304931-E346-B446-BB1A-ADCE607CBE5F}"/>
                </a:ext>
              </a:extLst>
            </p:cNvPr>
            <p:cNvSpPr/>
            <p:nvPr/>
          </p:nvSpPr>
          <p:spPr>
            <a:xfrm>
              <a:off x="3905794" y="4906559"/>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52" name="Oval 51">
              <a:extLst>
                <a:ext uri="{FF2B5EF4-FFF2-40B4-BE49-F238E27FC236}">
                  <a16:creationId xmlns:a16="http://schemas.microsoft.com/office/drawing/2014/main" id="{5124CA98-5B4E-6249-8187-2FD34265D07A}"/>
                </a:ext>
              </a:extLst>
            </p:cNvPr>
            <p:cNvSpPr/>
            <p:nvPr/>
          </p:nvSpPr>
          <p:spPr>
            <a:xfrm>
              <a:off x="4136571" y="4965146"/>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53" name="Oval 52">
              <a:extLst>
                <a:ext uri="{FF2B5EF4-FFF2-40B4-BE49-F238E27FC236}">
                  <a16:creationId xmlns:a16="http://schemas.microsoft.com/office/drawing/2014/main" id="{EE88D7FB-054B-324D-8849-01410D23F48F}"/>
                </a:ext>
              </a:extLst>
            </p:cNvPr>
            <p:cNvSpPr/>
            <p:nvPr/>
          </p:nvSpPr>
          <p:spPr>
            <a:xfrm>
              <a:off x="4125995" y="5166884"/>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54" name="Oval 53">
              <a:extLst>
                <a:ext uri="{FF2B5EF4-FFF2-40B4-BE49-F238E27FC236}">
                  <a16:creationId xmlns:a16="http://schemas.microsoft.com/office/drawing/2014/main" id="{5C8D5881-C3D4-6C43-A6B7-05C71854B4AC}"/>
                </a:ext>
              </a:extLst>
            </p:cNvPr>
            <p:cNvSpPr/>
            <p:nvPr/>
          </p:nvSpPr>
          <p:spPr>
            <a:xfrm rot="20275032">
              <a:off x="3455320" y="5090313"/>
              <a:ext cx="421059" cy="337504"/>
            </a:xfrm>
            <a:prstGeom prst="ellipse">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55" name="Oval 54">
              <a:extLst>
                <a:ext uri="{FF2B5EF4-FFF2-40B4-BE49-F238E27FC236}">
                  <a16:creationId xmlns:a16="http://schemas.microsoft.com/office/drawing/2014/main" id="{DBA14648-E44B-1A44-A3A3-868DB01E9679}"/>
                </a:ext>
              </a:extLst>
            </p:cNvPr>
            <p:cNvSpPr/>
            <p:nvPr/>
          </p:nvSpPr>
          <p:spPr>
            <a:xfrm rot="20275032">
              <a:off x="3888322" y="4761370"/>
              <a:ext cx="382645" cy="584412"/>
            </a:xfrm>
            <a:prstGeom prst="ellipse">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cxnSp>
          <p:nvCxnSpPr>
            <p:cNvPr id="56" name="Straight Arrow Connector 55">
              <a:extLst>
                <a:ext uri="{FF2B5EF4-FFF2-40B4-BE49-F238E27FC236}">
                  <a16:creationId xmlns:a16="http://schemas.microsoft.com/office/drawing/2014/main" id="{2CA89E81-7948-7541-BEB1-D3D9A3723110}"/>
                </a:ext>
              </a:extLst>
            </p:cNvPr>
            <p:cNvCxnSpPr>
              <a:cxnSpLocks/>
            </p:cNvCxnSpPr>
            <p:nvPr/>
          </p:nvCxnSpPr>
          <p:spPr>
            <a:xfrm flipV="1">
              <a:off x="4978194" y="4786220"/>
              <a:ext cx="0" cy="67180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412AD3B-15EB-254F-8152-2379EAD1FFEE}"/>
                </a:ext>
              </a:extLst>
            </p:cNvPr>
            <p:cNvCxnSpPr/>
            <p:nvPr/>
          </p:nvCxnSpPr>
          <p:spPr>
            <a:xfrm>
              <a:off x="4978194" y="5458023"/>
              <a:ext cx="1007706"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37314697-38D7-4E4F-95C3-3B76D988C4DC}"/>
                </a:ext>
              </a:extLst>
            </p:cNvPr>
            <p:cNvSpPr/>
            <p:nvPr/>
          </p:nvSpPr>
          <p:spPr>
            <a:xfrm>
              <a:off x="5058436" y="5218751"/>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59" name="Oval 58">
              <a:extLst>
                <a:ext uri="{FF2B5EF4-FFF2-40B4-BE49-F238E27FC236}">
                  <a16:creationId xmlns:a16="http://schemas.microsoft.com/office/drawing/2014/main" id="{4DAAC8AE-91FE-6A46-A975-163007FB23AD}"/>
                </a:ext>
              </a:extLst>
            </p:cNvPr>
            <p:cNvSpPr/>
            <p:nvPr/>
          </p:nvSpPr>
          <p:spPr>
            <a:xfrm>
              <a:off x="5093894" y="5345025"/>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60" name="Oval 59">
              <a:extLst>
                <a:ext uri="{FF2B5EF4-FFF2-40B4-BE49-F238E27FC236}">
                  <a16:creationId xmlns:a16="http://schemas.microsoft.com/office/drawing/2014/main" id="{834DE231-E01A-EE44-940D-DB987735ABFA}"/>
                </a:ext>
              </a:extLst>
            </p:cNvPr>
            <p:cNvSpPr/>
            <p:nvPr/>
          </p:nvSpPr>
          <p:spPr>
            <a:xfrm>
              <a:off x="5304765" y="5220829"/>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61" name="Oval 60">
              <a:extLst>
                <a:ext uri="{FF2B5EF4-FFF2-40B4-BE49-F238E27FC236}">
                  <a16:creationId xmlns:a16="http://schemas.microsoft.com/office/drawing/2014/main" id="{C873DED5-4912-6245-931F-CA932C48D29A}"/>
                </a:ext>
              </a:extLst>
            </p:cNvPr>
            <p:cNvSpPr/>
            <p:nvPr/>
          </p:nvSpPr>
          <p:spPr>
            <a:xfrm>
              <a:off x="5677367" y="4973619"/>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62" name="Oval 61">
              <a:extLst>
                <a:ext uri="{FF2B5EF4-FFF2-40B4-BE49-F238E27FC236}">
                  <a16:creationId xmlns:a16="http://schemas.microsoft.com/office/drawing/2014/main" id="{17847CAA-9C74-2A41-8CA7-E39D9F68F0BB}"/>
                </a:ext>
              </a:extLst>
            </p:cNvPr>
            <p:cNvSpPr/>
            <p:nvPr/>
          </p:nvSpPr>
          <p:spPr>
            <a:xfrm>
              <a:off x="5666791" y="5175357"/>
              <a:ext cx="70913" cy="70912"/>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63" name="Triangle 62">
              <a:extLst>
                <a:ext uri="{FF2B5EF4-FFF2-40B4-BE49-F238E27FC236}">
                  <a16:creationId xmlns:a16="http://schemas.microsoft.com/office/drawing/2014/main" id="{A7216935-C860-9444-BA09-C767E191D7F8}"/>
                </a:ext>
              </a:extLst>
            </p:cNvPr>
            <p:cNvSpPr/>
            <p:nvPr/>
          </p:nvSpPr>
          <p:spPr>
            <a:xfrm>
              <a:off x="5304766" y="4869227"/>
              <a:ext cx="70911" cy="70913"/>
            </a:xfrm>
            <a:prstGeom prst="triangl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64" name="Triangle 63">
              <a:extLst>
                <a:ext uri="{FF2B5EF4-FFF2-40B4-BE49-F238E27FC236}">
                  <a16:creationId xmlns:a16="http://schemas.microsoft.com/office/drawing/2014/main" id="{04A6C2E3-33F7-0A48-9312-19849911B58E}"/>
                </a:ext>
              </a:extLst>
            </p:cNvPr>
            <p:cNvSpPr/>
            <p:nvPr/>
          </p:nvSpPr>
          <p:spPr>
            <a:xfrm>
              <a:off x="5446592" y="4798314"/>
              <a:ext cx="70911" cy="70913"/>
            </a:xfrm>
            <a:prstGeom prst="triangl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65" name="Oval 64">
              <a:extLst>
                <a:ext uri="{FF2B5EF4-FFF2-40B4-BE49-F238E27FC236}">
                  <a16:creationId xmlns:a16="http://schemas.microsoft.com/office/drawing/2014/main" id="{2CBDC465-F32E-D34D-BB31-8D8BEAFFE194}"/>
                </a:ext>
              </a:extLst>
            </p:cNvPr>
            <p:cNvSpPr/>
            <p:nvPr/>
          </p:nvSpPr>
          <p:spPr>
            <a:xfrm>
              <a:off x="5589603" y="4888928"/>
              <a:ext cx="247041" cy="436242"/>
            </a:xfrm>
            <a:prstGeom prst="ellipse">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66" name="Oval 65">
              <a:extLst>
                <a:ext uri="{FF2B5EF4-FFF2-40B4-BE49-F238E27FC236}">
                  <a16:creationId xmlns:a16="http://schemas.microsoft.com/office/drawing/2014/main" id="{4415E60C-AA0D-2743-93D4-8E31714D989F}"/>
                </a:ext>
              </a:extLst>
            </p:cNvPr>
            <p:cNvSpPr/>
            <p:nvPr/>
          </p:nvSpPr>
          <p:spPr>
            <a:xfrm rot="3475512">
              <a:off x="5297081" y="4670306"/>
              <a:ext cx="247041" cy="436242"/>
            </a:xfrm>
            <a:prstGeom prst="ellipse">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67" name="Oval 66">
              <a:extLst>
                <a:ext uri="{FF2B5EF4-FFF2-40B4-BE49-F238E27FC236}">
                  <a16:creationId xmlns:a16="http://schemas.microsoft.com/office/drawing/2014/main" id="{53924CCC-2914-044E-B4D4-3A43B32B46E3}"/>
                </a:ext>
              </a:extLst>
            </p:cNvPr>
            <p:cNvSpPr/>
            <p:nvPr/>
          </p:nvSpPr>
          <p:spPr>
            <a:xfrm rot="20275032">
              <a:off x="4987619" y="5102826"/>
              <a:ext cx="421059" cy="337504"/>
            </a:xfrm>
            <a:prstGeom prst="ellipse">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cxnSp>
          <p:nvCxnSpPr>
            <p:cNvPr id="68" name="Straight Arrow Connector 67">
              <a:extLst>
                <a:ext uri="{FF2B5EF4-FFF2-40B4-BE49-F238E27FC236}">
                  <a16:creationId xmlns:a16="http://schemas.microsoft.com/office/drawing/2014/main" id="{C55B0F76-7A34-9740-8053-741B37AF7B9C}"/>
                </a:ext>
              </a:extLst>
            </p:cNvPr>
            <p:cNvCxnSpPr>
              <a:cxnSpLocks/>
            </p:cNvCxnSpPr>
            <p:nvPr/>
          </p:nvCxnSpPr>
          <p:spPr>
            <a:xfrm flipV="1">
              <a:off x="4978194" y="3114500"/>
              <a:ext cx="0" cy="67180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8BED523-1E68-314A-88BA-14D13C6E7109}"/>
                </a:ext>
              </a:extLst>
            </p:cNvPr>
            <p:cNvCxnSpPr/>
            <p:nvPr/>
          </p:nvCxnSpPr>
          <p:spPr>
            <a:xfrm>
              <a:off x="4978194" y="3786303"/>
              <a:ext cx="1007706"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EEE63254-89CD-BE43-AA5C-203F2C1CD846}"/>
                </a:ext>
              </a:extLst>
            </p:cNvPr>
            <p:cNvSpPr/>
            <p:nvPr/>
          </p:nvSpPr>
          <p:spPr>
            <a:xfrm>
              <a:off x="5093894" y="3502245"/>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1" name="Oval 70">
              <a:extLst>
                <a:ext uri="{FF2B5EF4-FFF2-40B4-BE49-F238E27FC236}">
                  <a16:creationId xmlns:a16="http://schemas.microsoft.com/office/drawing/2014/main" id="{FFDAB8B5-41B3-4A49-87DE-C069FEF4C044}"/>
                </a:ext>
              </a:extLst>
            </p:cNvPr>
            <p:cNvSpPr/>
            <p:nvPr/>
          </p:nvSpPr>
          <p:spPr>
            <a:xfrm>
              <a:off x="5043753" y="3648086"/>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2" name="Oval 71">
              <a:extLst>
                <a:ext uri="{FF2B5EF4-FFF2-40B4-BE49-F238E27FC236}">
                  <a16:creationId xmlns:a16="http://schemas.microsoft.com/office/drawing/2014/main" id="{AAC2CCD7-DD0B-D340-929E-E69B44090774}"/>
                </a:ext>
              </a:extLst>
            </p:cNvPr>
            <p:cNvSpPr/>
            <p:nvPr/>
          </p:nvSpPr>
          <p:spPr>
            <a:xfrm>
              <a:off x="5337338" y="3396741"/>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3" name="Oval 72">
              <a:extLst>
                <a:ext uri="{FF2B5EF4-FFF2-40B4-BE49-F238E27FC236}">
                  <a16:creationId xmlns:a16="http://schemas.microsoft.com/office/drawing/2014/main" id="{C3C038D6-D345-8140-85BE-752C0937F2BD}"/>
                </a:ext>
              </a:extLst>
            </p:cNvPr>
            <p:cNvSpPr/>
            <p:nvPr/>
          </p:nvSpPr>
          <p:spPr>
            <a:xfrm>
              <a:off x="5233852" y="3248645"/>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4" name="Oval 73">
              <a:extLst>
                <a:ext uri="{FF2B5EF4-FFF2-40B4-BE49-F238E27FC236}">
                  <a16:creationId xmlns:a16="http://schemas.microsoft.com/office/drawing/2014/main" id="{3DD5EE87-F19E-124E-8408-2C78F412DC36}"/>
                </a:ext>
              </a:extLst>
            </p:cNvPr>
            <p:cNvSpPr/>
            <p:nvPr/>
          </p:nvSpPr>
          <p:spPr>
            <a:xfrm>
              <a:off x="5554146" y="3581400"/>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5" name="Oval 74">
              <a:extLst>
                <a:ext uri="{FF2B5EF4-FFF2-40B4-BE49-F238E27FC236}">
                  <a16:creationId xmlns:a16="http://schemas.microsoft.com/office/drawing/2014/main" id="{37587978-60F7-D642-9774-D1D894067E75}"/>
                </a:ext>
              </a:extLst>
            </p:cNvPr>
            <p:cNvSpPr/>
            <p:nvPr/>
          </p:nvSpPr>
          <p:spPr>
            <a:xfrm>
              <a:off x="5742058" y="3500438"/>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6" name="Oval 75">
              <a:extLst>
                <a:ext uri="{FF2B5EF4-FFF2-40B4-BE49-F238E27FC236}">
                  <a16:creationId xmlns:a16="http://schemas.microsoft.com/office/drawing/2014/main" id="{5D68517C-F64B-C648-BDFE-A077898BBF93}"/>
                </a:ext>
              </a:extLst>
            </p:cNvPr>
            <p:cNvSpPr/>
            <p:nvPr/>
          </p:nvSpPr>
          <p:spPr>
            <a:xfrm>
              <a:off x="5844072" y="3309814"/>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7" name="Oval 76">
              <a:extLst>
                <a:ext uri="{FF2B5EF4-FFF2-40B4-BE49-F238E27FC236}">
                  <a16:creationId xmlns:a16="http://schemas.microsoft.com/office/drawing/2014/main" id="{86F8B929-6B62-BC46-B200-C3B79524984A}"/>
                </a:ext>
              </a:extLst>
            </p:cNvPr>
            <p:cNvSpPr/>
            <p:nvPr/>
          </p:nvSpPr>
          <p:spPr>
            <a:xfrm>
              <a:off x="5938660" y="3430931"/>
              <a:ext cx="70913" cy="70912"/>
            </a:xfrm>
            <a:prstGeom prst="ellipse">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lumMod val="75000"/>
                    <a:lumOff val="25000"/>
                  </a:schemeClr>
                </a:solidFill>
                <a:latin typeface="Meiryo" panose="020B0604030504040204" pitchFamily="34" charset="-128"/>
                <a:ea typeface="Meiryo" panose="020B0604030504040204" pitchFamily="34" charset="-128"/>
              </a:endParaRPr>
            </a:p>
          </p:txBody>
        </p:sp>
        <p:sp>
          <p:nvSpPr>
            <p:cNvPr id="78" name="Freeform 77">
              <a:extLst>
                <a:ext uri="{FF2B5EF4-FFF2-40B4-BE49-F238E27FC236}">
                  <a16:creationId xmlns:a16="http://schemas.microsoft.com/office/drawing/2014/main" id="{8E6DC366-2E43-264B-868D-463E4C071D67}"/>
                </a:ext>
              </a:extLst>
            </p:cNvPr>
            <p:cNvSpPr/>
            <p:nvPr/>
          </p:nvSpPr>
          <p:spPr>
            <a:xfrm>
              <a:off x="5026025" y="3276600"/>
              <a:ext cx="974725" cy="457200"/>
            </a:xfrm>
            <a:custGeom>
              <a:avLst/>
              <a:gdLst>
                <a:gd name="connsiteX0" fmla="*/ 0 w 974725"/>
                <a:gd name="connsiteY0" fmla="*/ 457200 h 457200"/>
                <a:gd name="connsiteX1" fmla="*/ 142875 w 974725"/>
                <a:gd name="connsiteY1" fmla="*/ 168275 h 457200"/>
                <a:gd name="connsiteX2" fmla="*/ 307975 w 974725"/>
                <a:gd name="connsiteY2" fmla="*/ 76200 h 457200"/>
                <a:gd name="connsiteX3" fmla="*/ 549275 w 974725"/>
                <a:gd name="connsiteY3" fmla="*/ 234950 h 457200"/>
                <a:gd name="connsiteX4" fmla="*/ 650875 w 974725"/>
                <a:gd name="connsiteY4" fmla="*/ 276225 h 457200"/>
                <a:gd name="connsiteX5" fmla="*/ 838200 w 974725"/>
                <a:gd name="connsiteY5" fmla="*/ 247650 h 457200"/>
                <a:gd name="connsiteX6" fmla="*/ 974725 w 974725"/>
                <a:gd name="connsiteY6" fmla="*/ 0 h 457200"/>
                <a:gd name="connsiteX7" fmla="*/ 974725 w 974725"/>
                <a:gd name="connsiteY7"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25" h="457200">
                  <a:moveTo>
                    <a:pt x="0" y="457200"/>
                  </a:moveTo>
                  <a:cubicBezTo>
                    <a:pt x="45773" y="344487"/>
                    <a:pt x="91546" y="231775"/>
                    <a:pt x="142875" y="168275"/>
                  </a:cubicBezTo>
                  <a:cubicBezTo>
                    <a:pt x="194204" y="104775"/>
                    <a:pt x="240242" y="65087"/>
                    <a:pt x="307975" y="76200"/>
                  </a:cubicBezTo>
                  <a:cubicBezTo>
                    <a:pt x="375708" y="87313"/>
                    <a:pt x="492125" y="201612"/>
                    <a:pt x="549275" y="234950"/>
                  </a:cubicBezTo>
                  <a:cubicBezTo>
                    <a:pt x="606425" y="268287"/>
                    <a:pt x="602721" y="274108"/>
                    <a:pt x="650875" y="276225"/>
                  </a:cubicBezTo>
                  <a:cubicBezTo>
                    <a:pt x="699029" y="278342"/>
                    <a:pt x="784225" y="293687"/>
                    <a:pt x="838200" y="247650"/>
                  </a:cubicBezTo>
                  <a:cubicBezTo>
                    <a:pt x="892175" y="201613"/>
                    <a:pt x="974725" y="0"/>
                    <a:pt x="974725" y="0"/>
                  </a:cubicBezTo>
                  <a:lnTo>
                    <a:pt x="974725" y="0"/>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669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NN (Nearest Neighbor) | KNN</a:t>
            </a:r>
          </a:p>
        </p:txBody>
      </p:sp>
      <p:pic>
        <p:nvPicPr>
          <p:cNvPr id="4" name="Content Placeholder 3">
            <a:extLst>
              <a:ext uri="{FF2B5EF4-FFF2-40B4-BE49-F238E27FC236}">
                <a16:creationId xmlns:a16="http://schemas.microsoft.com/office/drawing/2014/main" id="{445A7711-DDD1-744C-9C9A-D4C2360D642C}"/>
              </a:ext>
            </a:extLst>
          </p:cNvPr>
          <p:cNvPicPr>
            <a:picLocks noGrp="1" noChangeAspect="1"/>
          </p:cNvPicPr>
          <p:nvPr>
            <p:ph sz="quarter" idx="10"/>
          </p:nvPr>
        </p:nvPicPr>
        <p:blipFill>
          <a:blip r:embed="rId2"/>
          <a:stretch>
            <a:fillRect/>
          </a:stretch>
        </p:blipFill>
        <p:spPr>
          <a:xfrm>
            <a:off x="988968" y="1435100"/>
            <a:ext cx="10218826" cy="4833938"/>
          </a:xfrm>
        </p:spPr>
      </p:pic>
      <p:sp>
        <p:nvSpPr>
          <p:cNvPr id="5" name="TextBox 4">
            <a:extLst>
              <a:ext uri="{FF2B5EF4-FFF2-40B4-BE49-F238E27FC236}">
                <a16:creationId xmlns:a16="http://schemas.microsoft.com/office/drawing/2014/main" id="{6039B30F-A0D6-9A42-837A-29D613DD1966}"/>
              </a:ext>
            </a:extLst>
          </p:cNvPr>
          <p:cNvSpPr txBox="1"/>
          <p:nvPr/>
        </p:nvSpPr>
        <p:spPr>
          <a:xfrm>
            <a:off x="7543800" y="6269038"/>
            <a:ext cx="3797835" cy="246221"/>
          </a:xfrm>
          <a:prstGeom prst="rect">
            <a:avLst/>
          </a:prstGeom>
          <a:noFill/>
        </p:spPr>
        <p:txBody>
          <a:bodyPr wrap="none" rtlCol="0">
            <a:spAutoFit/>
          </a:bodyPr>
          <a:lstStyle/>
          <a:p>
            <a:r>
              <a:rPr lang="en-US" sz="1000" dirty="0"/>
              <a:t>https://</a:t>
            </a:r>
            <a:r>
              <a:rPr lang="en-US" sz="1000" dirty="0" err="1"/>
              <a:t>ja.wikipedia.org</a:t>
            </a:r>
            <a:r>
              <a:rPr lang="en-US" sz="1000" dirty="0"/>
              <a:t>/wiki/K%E8%BF%91%E5%82%8D%E6%B3%95</a:t>
            </a:r>
            <a:endParaRPr lang="en-JP" sz="1000" dirty="0"/>
          </a:p>
        </p:txBody>
      </p:sp>
    </p:spTree>
    <p:extLst>
      <p:ext uri="{BB962C8B-B14F-4D97-AF65-F5344CB8AC3E}">
        <p14:creationId xmlns:p14="http://schemas.microsoft.com/office/powerpoint/2010/main" val="162543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Isolation Forest</a:t>
            </a:r>
          </a:p>
        </p:txBody>
      </p:sp>
      <p:pic>
        <p:nvPicPr>
          <p:cNvPr id="4" name="Content Placeholder 3">
            <a:extLst>
              <a:ext uri="{FF2B5EF4-FFF2-40B4-BE49-F238E27FC236}">
                <a16:creationId xmlns:a16="http://schemas.microsoft.com/office/drawing/2014/main" id="{C5B25095-BAF7-0541-86DC-DE5D383633CF}"/>
              </a:ext>
            </a:extLst>
          </p:cNvPr>
          <p:cNvPicPr>
            <a:picLocks noGrp="1" noChangeAspect="1"/>
          </p:cNvPicPr>
          <p:nvPr>
            <p:ph sz="quarter" idx="10"/>
          </p:nvPr>
        </p:nvPicPr>
        <p:blipFill>
          <a:blip r:embed="rId2"/>
          <a:stretch>
            <a:fillRect/>
          </a:stretch>
        </p:blipFill>
        <p:spPr>
          <a:xfrm>
            <a:off x="982409" y="1435100"/>
            <a:ext cx="10231944" cy="4833938"/>
          </a:xfrm>
        </p:spPr>
      </p:pic>
      <p:sp>
        <p:nvSpPr>
          <p:cNvPr id="5" name="TextBox 4">
            <a:extLst>
              <a:ext uri="{FF2B5EF4-FFF2-40B4-BE49-F238E27FC236}">
                <a16:creationId xmlns:a16="http://schemas.microsoft.com/office/drawing/2014/main" id="{369639BF-3DD2-344C-8128-467A3729B91F}"/>
              </a:ext>
            </a:extLst>
          </p:cNvPr>
          <p:cNvSpPr txBox="1"/>
          <p:nvPr/>
        </p:nvSpPr>
        <p:spPr>
          <a:xfrm>
            <a:off x="8077200" y="6277689"/>
            <a:ext cx="3190297" cy="246221"/>
          </a:xfrm>
          <a:prstGeom prst="rect">
            <a:avLst/>
          </a:prstGeom>
          <a:noFill/>
        </p:spPr>
        <p:txBody>
          <a:bodyPr wrap="none" rtlCol="0">
            <a:spAutoFit/>
          </a:bodyPr>
          <a:lstStyle/>
          <a:p>
            <a:r>
              <a:rPr lang="en-US" sz="1000" dirty="0"/>
              <a:t>https://</a:t>
            </a:r>
            <a:r>
              <a:rPr lang="en-US" sz="1000" dirty="0" err="1"/>
              <a:t>qiita.com</a:t>
            </a:r>
            <a:r>
              <a:rPr lang="en-US" sz="1000" dirty="0"/>
              <a:t>/tchih11/items/d76a106e742eb8d92fb4</a:t>
            </a:r>
            <a:endParaRPr lang="en-JP" sz="1000" dirty="0"/>
          </a:p>
        </p:txBody>
      </p:sp>
    </p:spTree>
    <p:extLst>
      <p:ext uri="{BB962C8B-B14F-4D97-AF65-F5344CB8AC3E}">
        <p14:creationId xmlns:p14="http://schemas.microsoft.com/office/powerpoint/2010/main" val="246506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Vowpal Wabbit</a:t>
            </a:r>
          </a:p>
        </p:txBody>
      </p:sp>
      <p:pic>
        <p:nvPicPr>
          <p:cNvPr id="4" name="Content Placeholder 3">
            <a:extLst>
              <a:ext uri="{FF2B5EF4-FFF2-40B4-BE49-F238E27FC236}">
                <a16:creationId xmlns:a16="http://schemas.microsoft.com/office/drawing/2014/main" id="{9DF87155-C077-BB45-822E-2630C64FE007}"/>
              </a:ext>
            </a:extLst>
          </p:cNvPr>
          <p:cNvPicPr>
            <a:picLocks noGrp="1" noChangeAspect="1"/>
          </p:cNvPicPr>
          <p:nvPr>
            <p:ph sz="quarter" idx="10"/>
          </p:nvPr>
        </p:nvPicPr>
        <p:blipFill>
          <a:blip r:embed="rId2"/>
          <a:stretch>
            <a:fillRect/>
          </a:stretch>
        </p:blipFill>
        <p:spPr>
          <a:xfrm>
            <a:off x="985310" y="1435100"/>
            <a:ext cx="10226143" cy="4833938"/>
          </a:xfrm>
        </p:spPr>
      </p:pic>
      <p:sp>
        <p:nvSpPr>
          <p:cNvPr id="5" name="TextBox 4">
            <a:extLst>
              <a:ext uri="{FF2B5EF4-FFF2-40B4-BE49-F238E27FC236}">
                <a16:creationId xmlns:a16="http://schemas.microsoft.com/office/drawing/2014/main" id="{85D4FF55-0E51-D34A-A8E6-C17442035712}"/>
              </a:ext>
            </a:extLst>
          </p:cNvPr>
          <p:cNvSpPr txBox="1"/>
          <p:nvPr/>
        </p:nvSpPr>
        <p:spPr>
          <a:xfrm>
            <a:off x="9677400" y="6277689"/>
            <a:ext cx="1576072" cy="246221"/>
          </a:xfrm>
          <a:prstGeom prst="rect">
            <a:avLst/>
          </a:prstGeom>
          <a:noFill/>
        </p:spPr>
        <p:txBody>
          <a:bodyPr wrap="none" rtlCol="0">
            <a:spAutoFit/>
          </a:bodyPr>
          <a:lstStyle/>
          <a:p>
            <a:r>
              <a:rPr lang="en-US" sz="1000" dirty="0"/>
              <a:t>https://</a:t>
            </a:r>
            <a:r>
              <a:rPr lang="en-US" sz="1000" dirty="0" err="1"/>
              <a:t>vowpalwabbit.org</a:t>
            </a:r>
            <a:r>
              <a:rPr lang="en-US" sz="1000" dirty="0"/>
              <a:t>/</a:t>
            </a:r>
            <a:endParaRPr lang="en-JP" sz="1000" dirty="0"/>
          </a:p>
        </p:txBody>
      </p:sp>
    </p:spTree>
    <p:extLst>
      <p:ext uri="{BB962C8B-B14F-4D97-AF65-F5344CB8AC3E}">
        <p14:creationId xmlns:p14="http://schemas.microsoft.com/office/powerpoint/2010/main" val="356564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Vowpal Wabbit</a:t>
            </a:r>
          </a:p>
        </p:txBody>
      </p:sp>
      <p:pic>
        <p:nvPicPr>
          <p:cNvPr id="7" name="Content Placeholder 6">
            <a:extLst>
              <a:ext uri="{FF2B5EF4-FFF2-40B4-BE49-F238E27FC236}">
                <a16:creationId xmlns:a16="http://schemas.microsoft.com/office/drawing/2014/main" id="{7C235515-A342-4845-B459-B6AAF603C34E}"/>
              </a:ext>
            </a:extLst>
          </p:cNvPr>
          <p:cNvPicPr>
            <a:picLocks noGrp="1" noChangeAspect="1"/>
          </p:cNvPicPr>
          <p:nvPr>
            <p:ph sz="quarter" idx="10"/>
          </p:nvPr>
        </p:nvPicPr>
        <p:blipFill>
          <a:blip r:embed="rId2"/>
          <a:stretch>
            <a:fillRect/>
          </a:stretch>
        </p:blipFill>
        <p:spPr>
          <a:xfrm>
            <a:off x="992248" y="1435100"/>
            <a:ext cx="10212267" cy="4833938"/>
          </a:xfrm>
        </p:spPr>
      </p:pic>
      <p:sp>
        <p:nvSpPr>
          <p:cNvPr id="9" name="Trapezoid 8">
            <a:extLst>
              <a:ext uri="{FF2B5EF4-FFF2-40B4-BE49-F238E27FC236}">
                <a16:creationId xmlns:a16="http://schemas.microsoft.com/office/drawing/2014/main" id="{AC2F1854-FA58-9C4B-8EC5-4BF731450CC7}"/>
              </a:ext>
            </a:extLst>
          </p:cNvPr>
          <p:cNvSpPr/>
          <p:nvPr/>
        </p:nvSpPr>
        <p:spPr>
          <a:xfrm rot="13510329" flipV="1">
            <a:off x="10380026" y="354149"/>
            <a:ext cx="2368460" cy="553998"/>
          </a:xfrm>
          <a:prstGeom prst="trapezoid">
            <a:avLst>
              <a:gd name="adj" fmla="val 1027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機械翻訳</a:t>
            </a:r>
          </a:p>
        </p:txBody>
      </p:sp>
      <p:sp>
        <p:nvSpPr>
          <p:cNvPr id="11" name="TextBox 10">
            <a:extLst>
              <a:ext uri="{FF2B5EF4-FFF2-40B4-BE49-F238E27FC236}">
                <a16:creationId xmlns:a16="http://schemas.microsoft.com/office/drawing/2014/main" id="{085F4953-0A86-1D40-8196-85F91BE73F07}"/>
              </a:ext>
            </a:extLst>
          </p:cNvPr>
          <p:cNvSpPr txBox="1"/>
          <p:nvPr/>
        </p:nvSpPr>
        <p:spPr>
          <a:xfrm>
            <a:off x="9677400" y="6277689"/>
            <a:ext cx="1576072" cy="246221"/>
          </a:xfrm>
          <a:prstGeom prst="rect">
            <a:avLst/>
          </a:prstGeom>
          <a:noFill/>
        </p:spPr>
        <p:txBody>
          <a:bodyPr wrap="none" rtlCol="0">
            <a:spAutoFit/>
          </a:bodyPr>
          <a:lstStyle/>
          <a:p>
            <a:r>
              <a:rPr lang="en-US" sz="1000" dirty="0"/>
              <a:t>https://</a:t>
            </a:r>
            <a:r>
              <a:rPr lang="en-US" sz="1000" dirty="0" err="1"/>
              <a:t>vowpalwabbit.org</a:t>
            </a:r>
            <a:r>
              <a:rPr lang="en-US" sz="1000" dirty="0"/>
              <a:t>/</a:t>
            </a:r>
            <a:endParaRPr lang="en-JP" sz="1000" dirty="0"/>
          </a:p>
        </p:txBody>
      </p:sp>
    </p:spTree>
    <p:extLst>
      <p:ext uri="{BB962C8B-B14F-4D97-AF65-F5344CB8AC3E}">
        <p14:creationId xmlns:p14="http://schemas.microsoft.com/office/powerpoint/2010/main" val="418516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Vowpal Wabbit</a:t>
            </a:r>
          </a:p>
        </p:txBody>
      </p:sp>
      <p:sp>
        <p:nvSpPr>
          <p:cNvPr id="5" name="TextBox 4">
            <a:extLst>
              <a:ext uri="{FF2B5EF4-FFF2-40B4-BE49-F238E27FC236}">
                <a16:creationId xmlns:a16="http://schemas.microsoft.com/office/drawing/2014/main" id="{85D4FF55-0E51-D34A-A8E6-C17442035712}"/>
              </a:ext>
            </a:extLst>
          </p:cNvPr>
          <p:cNvSpPr txBox="1"/>
          <p:nvPr/>
        </p:nvSpPr>
        <p:spPr>
          <a:xfrm>
            <a:off x="8534400" y="6269038"/>
            <a:ext cx="2845651" cy="246221"/>
          </a:xfrm>
          <a:prstGeom prst="rect">
            <a:avLst/>
          </a:prstGeom>
          <a:noFill/>
        </p:spPr>
        <p:txBody>
          <a:bodyPr wrap="none" rtlCol="0">
            <a:spAutoFit/>
          </a:bodyPr>
          <a:lstStyle/>
          <a:p>
            <a:r>
              <a:rPr lang="en-US" sz="1000" dirty="0"/>
              <a:t>https://</a:t>
            </a:r>
            <a:r>
              <a:rPr lang="en-US" sz="1000" dirty="0" err="1"/>
              <a:t>github.com</a:t>
            </a:r>
            <a:r>
              <a:rPr lang="en-US" sz="1000" dirty="0"/>
              <a:t>/</a:t>
            </a:r>
            <a:r>
              <a:rPr lang="en-US" sz="1000" dirty="0" err="1"/>
              <a:t>VowpalWabbit</a:t>
            </a:r>
            <a:r>
              <a:rPr lang="en-US" sz="1000" dirty="0"/>
              <a:t>/</a:t>
            </a:r>
            <a:r>
              <a:rPr lang="en-US" sz="1000" dirty="0" err="1"/>
              <a:t>vowpal_wabbit</a:t>
            </a:r>
            <a:endParaRPr lang="en-JP" sz="1000" dirty="0"/>
          </a:p>
        </p:txBody>
      </p:sp>
      <p:pic>
        <p:nvPicPr>
          <p:cNvPr id="8" name="Content Placeholder 7">
            <a:extLst>
              <a:ext uri="{FF2B5EF4-FFF2-40B4-BE49-F238E27FC236}">
                <a16:creationId xmlns:a16="http://schemas.microsoft.com/office/drawing/2014/main" id="{DD84C24A-B451-4347-8E6D-EAF72B55C17C}"/>
              </a:ext>
            </a:extLst>
          </p:cNvPr>
          <p:cNvPicPr>
            <a:picLocks noGrp="1" noChangeAspect="1"/>
          </p:cNvPicPr>
          <p:nvPr>
            <p:ph sz="quarter" idx="10"/>
          </p:nvPr>
        </p:nvPicPr>
        <p:blipFill>
          <a:blip r:embed="rId2"/>
          <a:stretch>
            <a:fillRect/>
          </a:stretch>
        </p:blipFill>
        <p:spPr>
          <a:xfrm>
            <a:off x="995891" y="1435100"/>
            <a:ext cx="10204980" cy="4833938"/>
          </a:xfrm>
        </p:spPr>
      </p:pic>
    </p:spTree>
    <p:extLst>
      <p:ext uri="{BB962C8B-B14F-4D97-AF65-F5344CB8AC3E}">
        <p14:creationId xmlns:p14="http://schemas.microsoft.com/office/powerpoint/2010/main" val="271915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Vowpal Wabbit</a:t>
            </a:r>
          </a:p>
        </p:txBody>
      </p:sp>
      <p:sp>
        <p:nvSpPr>
          <p:cNvPr id="5" name="TextBox 4">
            <a:extLst>
              <a:ext uri="{FF2B5EF4-FFF2-40B4-BE49-F238E27FC236}">
                <a16:creationId xmlns:a16="http://schemas.microsoft.com/office/drawing/2014/main" id="{85D4FF55-0E51-D34A-A8E6-C17442035712}"/>
              </a:ext>
            </a:extLst>
          </p:cNvPr>
          <p:cNvSpPr txBox="1"/>
          <p:nvPr/>
        </p:nvSpPr>
        <p:spPr>
          <a:xfrm>
            <a:off x="8534400" y="6269038"/>
            <a:ext cx="2845651" cy="246221"/>
          </a:xfrm>
          <a:prstGeom prst="rect">
            <a:avLst/>
          </a:prstGeom>
          <a:noFill/>
        </p:spPr>
        <p:txBody>
          <a:bodyPr wrap="none" rtlCol="0">
            <a:spAutoFit/>
          </a:bodyPr>
          <a:lstStyle/>
          <a:p>
            <a:r>
              <a:rPr lang="en-US" sz="1000" dirty="0"/>
              <a:t>https://</a:t>
            </a:r>
            <a:r>
              <a:rPr lang="en-US" sz="1000" dirty="0" err="1"/>
              <a:t>github.com</a:t>
            </a:r>
            <a:r>
              <a:rPr lang="en-US" sz="1000" dirty="0"/>
              <a:t>/</a:t>
            </a:r>
            <a:r>
              <a:rPr lang="en-US" sz="1000" dirty="0" err="1"/>
              <a:t>VowpalWabbit</a:t>
            </a:r>
            <a:r>
              <a:rPr lang="en-US" sz="1000" dirty="0"/>
              <a:t>/</a:t>
            </a:r>
            <a:r>
              <a:rPr lang="en-US" sz="1000" dirty="0" err="1"/>
              <a:t>vowpal_wabbit</a:t>
            </a:r>
            <a:endParaRPr lang="en-JP" sz="1000" dirty="0"/>
          </a:p>
        </p:txBody>
      </p:sp>
      <p:pic>
        <p:nvPicPr>
          <p:cNvPr id="7" name="Content Placeholder 6">
            <a:extLst>
              <a:ext uri="{FF2B5EF4-FFF2-40B4-BE49-F238E27FC236}">
                <a16:creationId xmlns:a16="http://schemas.microsoft.com/office/drawing/2014/main" id="{0E183C76-16FD-6D4F-8DDB-8B31C32AD680}"/>
              </a:ext>
            </a:extLst>
          </p:cNvPr>
          <p:cNvPicPr>
            <a:picLocks noGrp="1" noChangeAspect="1"/>
          </p:cNvPicPr>
          <p:nvPr>
            <p:ph sz="quarter" idx="10"/>
          </p:nvPr>
        </p:nvPicPr>
        <p:blipFill>
          <a:blip r:embed="rId2"/>
          <a:stretch>
            <a:fillRect/>
          </a:stretch>
        </p:blipFill>
        <p:spPr>
          <a:xfrm>
            <a:off x="999525" y="1435100"/>
            <a:ext cx="10197712" cy="4833938"/>
          </a:xfrm>
        </p:spPr>
      </p:pic>
      <p:sp>
        <p:nvSpPr>
          <p:cNvPr id="10" name="Trapezoid 9">
            <a:extLst>
              <a:ext uri="{FF2B5EF4-FFF2-40B4-BE49-F238E27FC236}">
                <a16:creationId xmlns:a16="http://schemas.microsoft.com/office/drawing/2014/main" id="{8CFE5B1D-449B-4341-A046-02D3850EAC23}"/>
              </a:ext>
            </a:extLst>
          </p:cNvPr>
          <p:cNvSpPr/>
          <p:nvPr/>
        </p:nvSpPr>
        <p:spPr>
          <a:xfrm rot="13510329" flipV="1">
            <a:off x="10380026" y="354149"/>
            <a:ext cx="2368460" cy="553998"/>
          </a:xfrm>
          <a:prstGeom prst="trapezoid">
            <a:avLst>
              <a:gd name="adj" fmla="val 1027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機械翻訳</a:t>
            </a:r>
          </a:p>
        </p:txBody>
      </p:sp>
    </p:spTree>
    <p:extLst>
      <p:ext uri="{BB962C8B-B14F-4D97-AF65-F5344CB8AC3E}">
        <p14:creationId xmlns:p14="http://schemas.microsoft.com/office/powerpoint/2010/main" val="26029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LightGBM</a:t>
            </a:r>
          </a:p>
        </p:txBody>
      </p:sp>
      <p:pic>
        <p:nvPicPr>
          <p:cNvPr id="4" name="Content Placeholder 3">
            <a:extLst>
              <a:ext uri="{FF2B5EF4-FFF2-40B4-BE49-F238E27FC236}">
                <a16:creationId xmlns:a16="http://schemas.microsoft.com/office/drawing/2014/main" id="{DBC7E2A6-5065-7E4A-BBB3-5793D506A072}"/>
              </a:ext>
            </a:extLst>
          </p:cNvPr>
          <p:cNvPicPr>
            <a:picLocks noGrp="1" noChangeAspect="1"/>
          </p:cNvPicPr>
          <p:nvPr>
            <p:ph sz="quarter" idx="10"/>
          </p:nvPr>
        </p:nvPicPr>
        <p:blipFill>
          <a:blip r:embed="rId2"/>
          <a:stretch>
            <a:fillRect/>
          </a:stretch>
        </p:blipFill>
        <p:spPr>
          <a:xfrm>
            <a:off x="968890" y="1435100"/>
            <a:ext cx="10258982" cy="4833938"/>
          </a:xfrm>
        </p:spPr>
      </p:pic>
      <p:sp>
        <p:nvSpPr>
          <p:cNvPr id="5" name="TextBox 4">
            <a:extLst>
              <a:ext uri="{FF2B5EF4-FFF2-40B4-BE49-F238E27FC236}">
                <a16:creationId xmlns:a16="http://schemas.microsoft.com/office/drawing/2014/main" id="{A9005DA5-4C5B-8445-BFF4-7EF93057AEA8}"/>
              </a:ext>
            </a:extLst>
          </p:cNvPr>
          <p:cNvSpPr txBox="1"/>
          <p:nvPr/>
        </p:nvSpPr>
        <p:spPr>
          <a:xfrm>
            <a:off x="8382000" y="6269038"/>
            <a:ext cx="2988319" cy="246221"/>
          </a:xfrm>
          <a:prstGeom prst="rect">
            <a:avLst/>
          </a:prstGeom>
          <a:noFill/>
        </p:spPr>
        <p:txBody>
          <a:bodyPr wrap="none" rtlCol="0">
            <a:spAutoFit/>
          </a:bodyPr>
          <a:lstStyle/>
          <a:p>
            <a:r>
              <a:rPr lang="en-US" sz="1000" dirty="0"/>
              <a:t>https://</a:t>
            </a:r>
            <a:r>
              <a:rPr lang="en-US" sz="1000" dirty="0" err="1"/>
              <a:t>lightgbm.readthedocs.io</a:t>
            </a:r>
            <a:r>
              <a:rPr lang="en-US" sz="1000" dirty="0"/>
              <a:t>/</a:t>
            </a:r>
            <a:r>
              <a:rPr lang="en-US" sz="1000" dirty="0" err="1"/>
              <a:t>en</a:t>
            </a:r>
            <a:r>
              <a:rPr lang="en-US" sz="1000" dirty="0"/>
              <a:t>/latest/</a:t>
            </a:r>
            <a:r>
              <a:rPr lang="en-US" sz="1000" dirty="0" err="1"/>
              <a:t>index.html</a:t>
            </a:r>
            <a:endParaRPr lang="en-JP" sz="1000" dirty="0"/>
          </a:p>
        </p:txBody>
      </p:sp>
    </p:spTree>
    <p:extLst>
      <p:ext uri="{BB962C8B-B14F-4D97-AF65-F5344CB8AC3E}">
        <p14:creationId xmlns:p14="http://schemas.microsoft.com/office/powerpoint/2010/main" val="159483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LightGBM</a:t>
            </a:r>
          </a:p>
        </p:txBody>
      </p:sp>
      <p:sp>
        <p:nvSpPr>
          <p:cNvPr id="5" name="TextBox 4">
            <a:extLst>
              <a:ext uri="{FF2B5EF4-FFF2-40B4-BE49-F238E27FC236}">
                <a16:creationId xmlns:a16="http://schemas.microsoft.com/office/drawing/2014/main" id="{A9005DA5-4C5B-8445-BFF4-7EF93057AEA8}"/>
              </a:ext>
            </a:extLst>
          </p:cNvPr>
          <p:cNvSpPr txBox="1"/>
          <p:nvPr/>
        </p:nvSpPr>
        <p:spPr>
          <a:xfrm>
            <a:off x="8382000" y="6269038"/>
            <a:ext cx="2988319" cy="246221"/>
          </a:xfrm>
          <a:prstGeom prst="rect">
            <a:avLst/>
          </a:prstGeom>
          <a:noFill/>
        </p:spPr>
        <p:txBody>
          <a:bodyPr wrap="none" rtlCol="0">
            <a:spAutoFit/>
          </a:bodyPr>
          <a:lstStyle/>
          <a:p>
            <a:r>
              <a:rPr lang="en-US" sz="1000" dirty="0"/>
              <a:t>https://</a:t>
            </a:r>
            <a:r>
              <a:rPr lang="en-US" sz="1000" dirty="0" err="1"/>
              <a:t>lightgbm.readthedocs.io</a:t>
            </a:r>
            <a:r>
              <a:rPr lang="en-US" sz="1000" dirty="0"/>
              <a:t>/</a:t>
            </a:r>
            <a:r>
              <a:rPr lang="en-US" sz="1000" dirty="0" err="1"/>
              <a:t>en</a:t>
            </a:r>
            <a:r>
              <a:rPr lang="en-US" sz="1000" dirty="0"/>
              <a:t>/latest/</a:t>
            </a:r>
            <a:r>
              <a:rPr lang="en-US" sz="1000" dirty="0" err="1"/>
              <a:t>index.html</a:t>
            </a:r>
            <a:endParaRPr lang="en-JP" sz="1000" dirty="0"/>
          </a:p>
        </p:txBody>
      </p:sp>
      <p:pic>
        <p:nvPicPr>
          <p:cNvPr id="8" name="Content Placeholder 7">
            <a:extLst>
              <a:ext uri="{FF2B5EF4-FFF2-40B4-BE49-F238E27FC236}">
                <a16:creationId xmlns:a16="http://schemas.microsoft.com/office/drawing/2014/main" id="{815A0FC6-5FFB-AF43-89EF-4DCCFBEDB044}"/>
              </a:ext>
            </a:extLst>
          </p:cNvPr>
          <p:cNvPicPr>
            <a:picLocks noGrp="1" noChangeAspect="1"/>
          </p:cNvPicPr>
          <p:nvPr>
            <p:ph sz="quarter" idx="10"/>
          </p:nvPr>
        </p:nvPicPr>
        <p:blipFill>
          <a:blip r:embed="rId2"/>
          <a:stretch>
            <a:fillRect/>
          </a:stretch>
        </p:blipFill>
        <p:spPr>
          <a:xfrm>
            <a:off x="982026" y="1435100"/>
            <a:ext cx="10232711" cy="4833938"/>
          </a:xfrm>
        </p:spPr>
      </p:pic>
      <p:sp>
        <p:nvSpPr>
          <p:cNvPr id="10" name="Trapezoid 9">
            <a:extLst>
              <a:ext uri="{FF2B5EF4-FFF2-40B4-BE49-F238E27FC236}">
                <a16:creationId xmlns:a16="http://schemas.microsoft.com/office/drawing/2014/main" id="{0903C199-970D-7E4E-B2B9-4BB90241A4F2}"/>
              </a:ext>
            </a:extLst>
          </p:cNvPr>
          <p:cNvSpPr/>
          <p:nvPr/>
        </p:nvSpPr>
        <p:spPr>
          <a:xfrm rot="13510329" flipV="1">
            <a:off x="10380026" y="354149"/>
            <a:ext cx="2368460" cy="553998"/>
          </a:xfrm>
          <a:prstGeom prst="trapezoid">
            <a:avLst>
              <a:gd name="adj" fmla="val 1027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機械翻訳</a:t>
            </a:r>
          </a:p>
        </p:txBody>
      </p:sp>
    </p:spTree>
    <p:extLst>
      <p:ext uri="{BB962C8B-B14F-4D97-AF65-F5344CB8AC3E}">
        <p14:creationId xmlns:p14="http://schemas.microsoft.com/office/powerpoint/2010/main" val="311260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066448-BC06-478A-B67E-DAA2174F27D9}"/>
              </a:ext>
            </a:extLst>
          </p:cNvPr>
          <p:cNvSpPr>
            <a:spLocks noGrp="1"/>
          </p:cNvSpPr>
          <p:nvPr>
            <p:ph type="title"/>
          </p:nvPr>
        </p:nvSpPr>
        <p:spPr>
          <a:xfrm>
            <a:off x="643467" y="643467"/>
            <a:ext cx="10557933" cy="5681133"/>
          </a:xfrm>
        </p:spPr>
        <p:txBody>
          <a:bodyPr vert="horz" lIns="91440" tIns="45720" rIns="91440" bIns="45720" rtlCol="0" anchor="t" anchorCtr="0">
            <a:normAutofit/>
          </a:bodyPr>
          <a:lstStyle/>
          <a:p>
            <a:pPr defTabSz="914400"/>
            <a:r>
              <a:rPr lang="en-US" altLang="zh-CN" sz="2400" dirty="0">
                <a:solidFill>
                  <a:schemeClr val="tx1"/>
                </a:solidFill>
                <a:latin typeface="Yu Gothic" panose="020B0400000000000000" pitchFamily="34" charset="-128"/>
                <a:ea typeface="Yu Gothic" panose="020B0400000000000000" pitchFamily="34" charset="-128"/>
                <a:cs typeface="+mj-cs"/>
              </a:rPr>
              <a:t>Agenda</a:t>
            </a:r>
            <a:br>
              <a:rPr lang="en-US" altLang="zh-CN" sz="2400" dirty="0">
                <a:solidFill>
                  <a:schemeClr val="tx1"/>
                </a:solidFill>
                <a:latin typeface="Yu Gothic" panose="020B0400000000000000" pitchFamily="34" charset="-128"/>
                <a:ea typeface="Yu Gothic" panose="020B0400000000000000" pitchFamily="34" charset="-128"/>
                <a:cs typeface="+mj-cs"/>
              </a:rPr>
            </a:b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1. </a:t>
            </a:r>
            <a:r>
              <a:rPr lang="en-US" altLang="zh-CN" sz="2400" dirty="0" err="1">
                <a:solidFill>
                  <a:schemeClr val="tx1"/>
                </a:solidFill>
                <a:latin typeface="Yu Gothic" panose="020B0400000000000000" pitchFamily="34" charset="-128"/>
                <a:ea typeface="Yu Gothic" panose="020B0400000000000000" pitchFamily="34" charset="-128"/>
                <a:cs typeface="+mj-cs"/>
              </a:rPr>
              <a:t>SynapseML</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とは</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2. </a:t>
            </a:r>
            <a:r>
              <a:rPr lang="en-US" altLang="zh-CN" sz="2400" dirty="0" err="1">
                <a:solidFill>
                  <a:schemeClr val="bg1">
                    <a:lumMod val="75000"/>
                    <a:lumOff val="25000"/>
                  </a:schemeClr>
                </a:solidFill>
                <a:latin typeface="Yu Gothic" panose="020B0400000000000000" pitchFamily="34" charset="-128"/>
                <a:ea typeface="Yu Gothic" panose="020B0400000000000000" pitchFamily="34" charset="-128"/>
                <a:cs typeface="+mj-cs"/>
              </a:rPr>
              <a:t>SynapseML</a:t>
            </a: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の全体像</a:t>
            </a:r>
            <a:b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3. </a:t>
            </a:r>
            <a:r>
              <a:rPr lang="en-US" altLang="zh-CN" sz="2400" dirty="0" err="1">
                <a:solidFill>
                  <a:schemeClr val="bg1">
                    <a:lumMod val="75000"/>
                    <a:lumOff val="25000"/>
                  </a:schemeClr>
                </a:solidFill>
                <a:latin typeface="Yu Gothic" panose="020B0400000000000000" pitchFamily="34" charset="-128"/>
                <a:ea typeface="Yu Gothic" panose="020B0400000000000000" pitchFamily="34" charset="-128"/>
                <a:cs typeface="+mj-cs"/>
              </a:rPr>
              <a:t>SynapseML</a:t>
            </a: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の利用例</a:t>
            </a:r>
            <a:b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 </a:t>
            </a:r>
            <a:r>
              <a:rPr lang="en-US" altLang="zh-CN" sz="2400" dirty="0" err="1">
                <a:solidFill>
                  <a:schemeClr val="bg1">
                    <a:lumMod val="75000"/>
                    <a:lumOff val="25000"/>
                  </a:schemeClr>
                </a:solidFill>
                <a:latin typeface="Yu Gothic" panose="020B0400000000000000" pitchFamily="34" charset="-128"/>
                <a:ea typeface="Yu Gothic" panose="020B0400000000000000" pitchFamily="34" charset="-128"/>
                <a:cs typeface="+mj-cs"/>
              </a:rPr>
              <a:t>synapse.ml.opencv</a:t>
            </a: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による画像変換</a:t>
            </a:r>
            <a:b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 </a:t>
            </a:r>
            <a:r>
              <a:rPr lang="en-US" altLang="zh-CN" sz="2400" dirty="0" err="1">
                <a:solidFill>
                  <a:schemeClr val="bg1">
                    <a:lumMod val="75000"/>
                    <a:lumOff val="25000"/>
                  </a:schemeClr>
                </a:solidFill>
                <a:latin typeface="Yu Gothic" panose="020B0400000000000000" pitchFamily="34" charset="-128"/>
                <a:ea typeface="Yu Gothic" panose="020B0400000000000000" pitchFamily="34" charset="-128"/>
                <a:cs typeface="+mj-cs"/>
              </a:rPr>
              <a:t>synapse.ml.featuraize</a:t>
            </a: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によるデータ加工</a:t>
            </a:r>
            <a:b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回帰</a:t>
            </a: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(Linear Regressor</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a:t>
            </a:r>
            <a:r>
              <a:rPr lang="en-US" altLang="zh-CN" sz="2400" dirty="0" err="1">
                <a:solidFill>
                  <a:schemeClr val="bg1">
                    <a:lumMod val="75000"/>
                    <a:lumOff val="25000"/>
                  </a:schemeClr>
                </a:solidFill>
                <a:latin typeface="Yu Gothic" panose="020B0400000000000000" pitchFamily="34" charset="-128"/>
                <a:ea typeface="Yu Gothic" panose="020B0400000000000000" pitchFamily="34" charset="-128"/>
                <a:cs typeface="+mj-cs"/>
              </a:rPr>
              <a:t>LightGBM</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a:t>
            </a: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VW)</a:t>
            </a:r>
            <a:b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 Cognitive Services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を利用した英日テキスト翻訳</a:t>
            </a:r>
            <a:b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 </a:t>
            </a:r>
            <a:r>
              <a:rPr lang="en-US" altLang="zh-CN" sz="2400" dirty="0" err="1">
                <a:solidFill>
                  <a:schemeClr val="bg1">
                    <a:lumMod val="75000"/>
                    <a:lumOff val="25000"/>
                  </a:schemeClr>
                </a:solidFill>
                <a:latin typeface="Yu Gothic" panose="020B0400000000000000" pitchFamily="34" charset="-128"/>
                <a:ea typeface="Yu Gothic" panose="020B0400000000000000" pitchFamily="34" charset="-128"/>
                <a:cs typeface="+mj-cs"/>
              </a:rPr>
              <a:t>Geospacial</a:t>
            </a: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Services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を利用した</a:t>
            </a: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Reverse geocoding</a:t>
            </a:r>
            <a:b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 ONNX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モデル</a:t>
            </a:r>
            <a:r>
              <a:rPr lang="ja-JP" altLang="en-US" sz="2400">
                <a:solidFill>
                  <a:schemeClr val="bg1">
                    <a:lumMod val="75000"/>
                    <a:lumOff val="25000"/>
                  </a:schemeClr>
                </a:solidFill>
                <a:latin typeface="Yu Gothic" panose="020B0400000000000000" pitchFamily="34" charset="-128"/>
                <a:ea typeface="Yu Gothic" panose="020B0400000000000000" pitchFamily="34" charset="-128"/>
                <a:cs typeface="+mj-cs"/>
              </a:rPr>
              <a:t> </a:t>
            </a:r>
            <a:r>
              <a:rPr lang="en-US" altLang="ja-JP" sz="2400" dirty="0">
                <a:solidFill>
                  <a:schemeClr val="bg1">
                    <a:lumMod val="75000"/>
                    <a:lumOff val="25000"/>
                  </a:schemeClr>
                </a:solidFill>
                <a:latin typeface="Yu Gothic" panose="020B0400000000000000" pitchFamily="34" charset="-128"/>
                <a:ea typeface="Yu Gothic" panose="020B0400000000000000" pitchFamily="34" charset="-128"/>
                <a:cs typeface="+mj-cs"/>
              </a:rPr>
              <a:t>(</a:t>
            </a:r>
            <a:r>
              <a:rPr lang="en-US" altLang="ja-JP" sz="2400" dirty="0" err="1">
                <a:solidFill>
                  <a:schemeClr val="bg1">
                    <a:lumMod val="75000"/>
                    <a:lumOff val="25000"/>
                  </a:schemeClr>
                </a:solidFill>
                <a:latin typeface="Yu Gothic" panose="020B0400000000000000" pitchFamily="34" charset="-128"/>
                <a:ea typeface="Yu Gothic" panose="020B0400000000000000" pitchFamily="34" charset="-128"/>
                <a:cs typeface="+mj-cs"/>
              </a:rPr>
              <a:t>LightGBM</a:t>
            </a:r>
            <a:r>
              <a:rPr lang="en-US" altLang="ja-JP" sz="2400" dirty="0">
                <a:solidFill>
                  <a:schemeClr val="bg1">
                    <a:lumMod val="75000"/>
                    <a:lumOff val="2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の利用</a:t>
            </a:r>
            <a:b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  -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パイプラインの作成と実行</a:t>
            </a:r>
            <a:b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rPr>
              <a:t>4</a:t>
            </a:r>
            <a:r>
              <a:rPr lang="en-US" altLang="ja-JP" sz="2400" dirty="0">
                <a:solidFill>
                  <a:schemeClr val="bg1">
                    <a:lumMod val="75000"/>
                    <a:lumOff val="2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75000"/>
                    <a:lumOff val="25000"/>
                  </a:schemeClr>
                </a:solidFill>
                <a:latin typeface="Yu Gothic" panose="020B0400000000000000" pitchFamily="34" charset="-128"/>
                <a:ea typeface="Yu Gothic" panose="020B0400000000000000" pitchFamily="34" charset="-128"/>
                <a:cs typeface="+mj-cs"/>
              </a:rPr>
              <a:t>まとめ</a:t>
            </a:r>
            <a:endParaRPr lang="en-US" altLang="zh-CN" sz="2400" dirty="0">
              <a:solidFill>
                <a:schemeClr val="bg1">
                  <a:lumMod val="75000"/>
                  <a:lumOff val="25000"/>
                </a:schemeClr>
              </a:solidFill>
              <a:latin typeface="Yu Gothic" panose="020B0400000000000000" pitchFamily="34" charset="-128"/>
              <a:ea typeface="Yu Gothic" panose="020B0400000000000000" pitchFamily="34" charset="-128"/>
              <a:cs typeface="+mj-cs"/>
            </a:endParaRPr>
          </a:p>
        </p:txBody>
      </p:sp>
      <p:pic>
        <p:nvPicPr>
          <p:cNvPr id="6" name="Picture 5" descr="Abstract background of mesh on pink">
            <a:extLst>
              <a:ext uri="{FF2B5EF4-FFF2-40B4-BE49-F238E27FC236}">
                <a16:creationId xmlns:a16="http://schemas.microsoft.com/office/drawing/2014/main" id="{5B17956C-6D10-413E-9E9C-5811B0A6796F}"/>
              </a:ext>
            </a:extLst>
          </p:cNvPr>
          <p:cNvPicPr>
            <a:picLocks noChangeAspect="1"/>
          </p:cNvPicPr>
          <p:nvPr/>
        </p:nvPicPr>
        <p:blipFill rotWithShape="1">
          <a:blip r:embed="rId3">
            <a:duotone>
              <a:schemeClr val="accent3">
                <a:shade val="45000"/>
                <a:satMod val="135000"/>
              </a:schemeClr>
              <a:prstClr val="white"/>
            </a:duotone>
            <a:alphaModFix amt="30000"/>
            <a:extLst>
              <a:ext uri="{BEBA8EAE-BF5A-486C-A8C5-ECC9F3942E4B}">
                <a14:imgProps xmlns:a14="http://schemas.microsoft.com/office/drawing/2010/main">
                  <a14:imgLayer r:embed="rId4">
                    <a14:imgEffect>
                      <a14:saturation sat="75000"/>
                    </a14:imgEffect>
                    <a14:imgEffect>
                      <a14:brightnessContrast bright="32000" contrast="-10000"/>
                    </a14:imgEffect>
                  </a14:imgLayer>
                </a14:imgProps>
              </a:ext>
            </a:extLst>
          </a:blip>
          <a:srcRect l="23924" r="1803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7198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ONNX</a:t>
            </a:r>
          </a:p>
        </p:txBody>
      </p:sp>
      <p:grpSp>
        <p:nvGrpSpPr>
          <p:cNvPr id="41" name="Group 40">
            <a:extLst>
              <a:ext uri="{FF2B5EF4-FFF2-40B4-BE49-F238E27FC236}">
                <a16:creationId xmlns:a16="http://schemas.microsoft.com/office/drawing/2014/main" id="{293AF255-0E1D-5B48-AECA-5182B1CCA333}"/>
              </a:ext>
            </a:extLst>
          </p:cNvPr>
          <p:cNvGrpSpPr/>
          <p:nvPr/>
        </p:nvGrpSpPr>
        <p:grpSpPr>
          <a:xfrm>
            <a:off x="412954" y="2347415"/>
            <a:ext cx="11193829" cy="3377381"/>
            <a:chOff x="412954" y="2027902"/>
            <a:chExt cx="11193829" cy="3377381"/>
          </a:xfrm>
        </p:grpSpPr>
        <p:pic>
          <p:nvPicPr>
            <p:cNvPr id="42" name="Seamless-horizontal@2x.png" descr="Seamless-horizontal@2x.png">
              <a:extLst>
                <a:ext uri="{FF2B5EF4-FFF2-40B4-BE49-F238E27FC236}">
                  <a16:creationId xmlns:a16="http://schemas.microsoft.com/office/drawing/2014/main" id="{4DC6C248-594E-4B44-92E4-9C90C7DBB195}"/>
                </a:ext>
              </a:extLst>
            </p:cNvPr>
            <p:cNvPicPr>
              <a:picLocks noChangeAspect="1"/>
            </p:cNvPicPr>
            <p:nvPr/>
          </p:nvPicPr>
          <p:blipFill rotWithShape="1">
            <a:blip r:embed="rId2"/>
            <a:srcRect l="4027" t="25275" r="4148" b="25471"/>
            <a:stretch/>
          </p:blipFill>
          <p:spPr>
            <a:xfrm>
              <a:off x="412954" y="2027902"/>
              <a:ext cx="11193829" cy="3377381"/>
            </a:xfrm>
            <a:prstGeom prst="rect">
              <a:avLst/>
            </a:prstGeom>
            <a:solidFill>
              <a:srgbClr val="E6E6E6"/>
            </a:solidFill>
            <a:ln w="12700">
              <a:miter lim="400000"/>
            </a:ln>
          </p:spPr>
        </p:pic>
        <p:sp>
          <p:nvSpPr>
            <p:cNvPr id="43" name="Hexagon 42">
              <a:extLst>
                <a:ext uri="{FF2B5EF4-FFF2-40B4-BE49-F238E27FC236}">
                  <a16:creationId xmlns:a16="http://schemas.microsoft.com/office/drawing/2014/main" id="{77DEF412-9EA0-574F-A6AF-C2B9BFD0674D}"/>
                </a:ext>
              </a:extLst>
            </p:cNvPr>
            <p:cNvSpPr/>
            <p:nvPr/>
          </p:nvSpPr>
          <p:spPr bwMode="auto">
            <a:xfrm>
              <a:off x="4144297" y="2131142"/>
              <a:ext cx="3753336" cy="3193026"/>
            </a:xfrm>
            <a:prstGeom prst="hexagon">
              <a:avLst/>
            </a:prstGeom>
            <a:solidFill>
              <a:srgbClr val="E6E6E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Yu Gothic UI" panose="020B0500000000000000" pitchFamily="34" charset="-128"/>
                <a:ea typeface="Yu Gothic UI" panose="020B0500000000000000" pitchFamily="34" charset="-128"/>
                <a:cs typeface="+mn-cs"/>
              </a:endParaRPr>
            </a:p>
          </p:txBody>
        </p:sp>
      </p:grpSp>
      <p:pic>
        <p:nvPicPr>
          <p:cNvPr id="44" name="Picture 43" descr="PyTorch">
            <a:extLst>
              <a:ext uri="{FF2B5EF4-FFF2-40B4-BE49-F238E27FC236}">
                <a16:creationId xmlns:a16="http://schemas.microsoft.com/office/drawing/2014/main" id="{50B70FAF-9BDD-9841-941A-35D7DFA01499}"/>
              </a:ext>
            </a:extLst>
          </p:cNvPr>
          <p:cNvPicPr>
            <a:picLocks noChangeAspect="1"/>
          </p:cNvPicPr>
          <p:nvPr/>
        </p:nvPicPr>
        <p:blipFill>
          <a:blip r:embed="rId3"/>
          <a:stretch>
            <a:fillRect/>
          </a:stretch>
        </p:blipFill>
        <p:spPr>
          <a:xfrm>
            <a:off x="693871" y="2641643"/>
            <a:ext cx="1397942" cy="280959"/>
          </a:xfrm>
          <a:prstGeom prst="rect">
            <a:avLst/>
          </a:prstGeom>
        </p:spPr>
      </p:pic>
      <p:grpSp>
        <p:nvGrpSpPr>
          <p:cNvPr id="45" name="Group 44">
            <a:extLst>
              <a:ext uri="{FF2B5EF4-FFF2-40B4-BE49-F238E27FC236}">
                <a16:creationId xmlns:a16="http://schemas.microsoft.com/office/drawing/2014/main" id="{8DB339CF-5F62-104D-A345-671655BC17AF}"/>
              </a:ext>
            </a:extLst>
          </p:cNvPr>
          <p:cNvGrpSpPr/>
          <p:nvPr/>
        </p:nvGrpSpPr>
        <p:grpSpPr>
          <a:xfrm>
            <a:off x="762443" y="2602847"/>
            <a:ext cx="3792863" cy="2923398"/>
            <a:chOff x="762443" y="1767141"/>
            <a:chExt cx="3792863" cy="2923398"/>
          </a:xfrm>
        </p:grpSpPr>
        <p:pic>
          <p:nvPicPr>
            <p:cNvPr id="46" name="Picture 45">
              <a:extLst>
                <a:ext uri="{FF2B5EF4-FFF2-40B4-BE49-F238E27FC236}">
                  <a16:creationId xmlns:a16="http://schemas.microsoft.com/office/drawing/2014/main" id="{FA3A8D8E-088B-D443-AD7A-EB6E48618271}"/>
                </a:ext>
              </a:extLst>
            </p:cNvPr>
            <p:cNvPicPr>
              <a:picLocks noChangeAspect="1"/>
            </p:cNvPicPr>
            <p:nvPr/>
          </p:nvPicPr>
          <p:blipFill>
            <a:blip r:embed="rId4"/>
            <a:stretch>
              <a:fillRect/>
            </a:stretch>
          </p:blipFill>
          <p:spPr>
            <a:xfrm>
              <a:off x="2924009" y="1767141"/>
              <a:ext cx="1122265" cy="406821"/>
            </a:xfrm>
            <a:prstGeom prst="rect">
              <a:avLst/>
            </a:prstGeom>
          </p:spPr>
        </p:pic>
        <p:grpSp>
          <p:nvGrpSpPr>
            <p:cNvPr id="47" name="Group 46">
              <a:extLst>
                <a:ext uri="{FF2B5EF4-FFF2-40B4-BE49-F238E27FC236}">
                  <a16:creationId xmlns:a16="http://schemas.microsoft.com/office/drawing/2014/main" id="{FB235750-DF7A-4D48-93B1-C8D82A3FFF3E}"/>
                </a:ext>
              </a:extLst>
            </p:cNvPr>
            <p:cNvGrpSpPr/>
            <p:nvPr/>
          </p:nvGrpSpPr>
          <p:grpSpPr>
            <a:xfrm>
              <a:off x="762443" y="2382244"/>
              <a:ext cx="3792863" cy="2308295"/>
              <a:chOff x="762443" y="2382244"/>
              <a:chExt cx="3792863" cy="2308295"/>
            </a:xfrm>
          </p:grpSpPr>
          <p:pic>
            <p:nvPicPr>
              <p:cNvPr id="48" name="Picture 47" descr="Picture 11">
                <a:extLst>
                  <a:ext uri="{FF2B5EF4-FFF2-40B4-BE49-F238E27FC236}">
                    <a16:creationId xmlns:a16="http://schemas.microsoft.com/office/drawing/2014/main" id="{C83C17CE-A65D-394A-91A0-4236CD864FE1}"/>
                  </a:ext>
                </a:extLst>
              </p:cNvPr>
              <p:cNvPicPr>
                <a:picLocks noChangeAspect="1"/>
              </p:cNvPicPr>
              <p:nvPr/>
            </p:nvPicPr>
            <p:blipFill>
              <a:blip r:embed="rId5"/>
              <a:stretch>
                <a:fillRect/>
              </a:stretch>
            </p:blipFill>
            <p:spPr>
              <a:xfrm>
                <a:off x="764853" y="2899099"/>
                <a:ext cx="1326960" cy="696654"/>
              </a:xfrm>
              <a:prstGeom prst="rect">
                <a:avLst/>
              </a:prstGeom>
              <a:ln w="12700">
                <a:miter lim="400000"/>
              </a:ln>
            </p:spPr>
          </p:pic>
          <p:pic>
            <p:nvPicPr>
              <p:cNvPr id="49" name="Picture 13" descr="Picture 13">
                <a:extLst>
                  <a:ext uri="{FF2B5EF4-FFF2-40B4-BE49-F238E27FC236}">
                    <a16:creationId xmlns:a16="http://schemas.microsoft.com/office/drawing/2014/main" id="{3A370220-3A84-0647-8BCB-6172DDE193D9}"/>
                  </a:ext>
                </a:extLst>
              </p:cNvPr>
              <p:cNvPicPr>
                <a:picLocks noChangeAspect="1"/>
              </p:cNvPicPr>
              <p:nvPr/>
            </p:nvPicPr>
            <p:blipFill>
              <a:blip r:embed="rId6"/>
              <a:stretch>
                <a:fillRect/>
              </a:stretch>
            </p:blipFill>
            <p:spPr>
              <a:xfrm>
                <a:off x="3414279" y="3654577"/>
                <a:ext cx="631995" cy="631995"/>
              </a:xfrm>
              <a:prstGeom prst="rect">
                <a:avLst/>
              </a:prstGeom>
              <a:ln w="12700">
                <a:miter lim="400000"/>
              </a:ln>
            </p:spPr>
          </p:pic>
          <p:pic>
            <p:nvPicPr>
              <p:cNvPr id="50" name="Picture 15" descr="Picture 15">
                <a:extLst>
                  <a:ext uri="{FF2B5EF4-FFF2-40B4-BE49-F238E27FC236}">
                    <a16:creationId xmlns:a16="http://schemas.microsoft.com/office/drawing/2014/main" id="{5A5999CF-D07F-2F41-A478-3C2DD3A493F0}"/>
                  </a:ext>
                </a:extLst>
              </p:cNvPr>
              <p:cNvPicPr>
                <a:picLocks noChangeAspect="1"/>
              </p:cNvPicPr>
              <p:nvPr/>
            </p:nvPicPr>
            <p:blipFill>
              <a:blip r:embed="rId7"/>
              <a:stretch>
                <a:fillRect/>
              </a:stretch>
            </p:blipFill>
            <p:spPr>
              <a:xfrm>
                <a:off x="2528987" y="3105620"/>
                <a:ext cx="1068057" cy="365207"/>
              </a:xfrm>
              <a:prstGeom prst="rect">
                <a:avLst/>
              </a:prstGeom>
              <a:ln w="12700">
                <a:miter lim="400000"/>
              </a:ln>
            </p:spPr>
          </p:pic>
          <p:pic>
            <p:nvPicPr>
              <p:cNvPr id="51" name="Picture 21" descr="Picture 21">
                <a:extLst>
                  <a:ext uri="{FF2B5EF4-FFF2-40B4-BE49-F238E27FC236}">
                    <a16:creationId xmlns:a16="http://schemas.microsoft.com/office/drawing/2014/main" id="{6429EC30-2E69-B148-B4D4-A5408DE19988}"/>
                  </a:ext>
                </a:extLst>
              </p:cNvPr>
              <p:cNvPicPr>
                <a:picLocks noChangeAspect="1"/>
              </p:cNvPicPr>
              <p:nvPr/>
            </p:nvPicPr>
            <p:blipFill>
              <a:blip r:embed="rId8"/>
              <a:stretch>
                <a:fillRect/>
              </a:stretch>
            </p:blipFill>
            <p:spPr>
              <a:xfrm>
                <a:off x="2558405" y="3702646"/>
                <a:ext cx="468051" cy="501732"/>
              </a:xfrm>
              <a:prstGeom prst="rect">
                <a:avLst/>
              </a:prstGeom>
              <a:ln w="12700">
                <a:miter lim="400000"/>
              </a:ln>
            </p:spPr>
          </p:pic>
          <p:pic>
            <p:nvPicPr>
              <p:cNvPr id="52" name="Picture 33" descr="Picture 33">
                <a:extLst>
                  <a:ext uri="{FF2B5EF4-FFF2-40B4-BE49-F238E27FC236}">
                    <a16:creationId xmlns:a16="http://schemas.microsoft.com/office/drawing/2014/main" id="{E5F34C85-EDE3-6C4A-9916-D911C4651434}"/>
                  </a:ext>
                </a:extLst>
              </p:cNvPr>
              <p:cNvPicPr>
                <a:picLocks noChangeAspect="1"/>
              </p:cNvPicPr>
              <p:nvPr/>
            </p:nvPicPr>
            <p:blipFill>
              <a:blip r:embed="rId9"/>
              <a:stretch>
                <a:fillRect/>
              </a:stretch>
            </p:blipFill>
            <p:spPr>
              <a:xfrm>
                <a:off x="762443" y="2390558"/>
                <a:ext cx="1713051" cy="358975"/>
              </a:xfrm>
              <a:prstGeom prst="rect">
                <a:avLst/>
              </a:prstGeom>
              <a:ln w="12700">
                <a:miter lim="400000"/>
              </a:ln>
            </p:spPr>
          </p:pic>
          <p:pic>
            <p:nvPicPr>
              <p:cNvPr id="53" name="Picture 43" descr="Picture 43">
                <a:extLst>
                  <a:ext uri="{FF2B5EF4-FFF2-40B4-BE49-F238E27FC236}">
                    <a16:creationId xmlns:a16="http://schemas.microsoft.com/office/drawing/2014/main" id="{AB6988FA-F346-D745-A0E7-A5CF35D733E9}"/>
                  </a:ext>
                </a:extLst>
              </p:cNvPr>
              <p:cNvPicPr>
                <a:picLocks noChangeAspect="1"/>
              </p:cNvPicPr>
              <p:nvPr/>
            </p:nvPicPr>
            <p:blipFill>
              <a:blip r:embed="rId10"/>
              <a:stretch>
                <a:fillRect/>
              </a:stretch>
            </p:blipFill>
            <p:spPr>
              <a:xfrm>
                <a:off x="786138" y="3727013"/>
                <a:ext cx="1284390" cy="407512"/>
              </a:xfrm>
              <a:prstGeom prst="rect">
                <a:avLst/>
              </a:prstGeom>
              <a:ln w="12700">
                <a:miter lim="400000"/>
              </a:ln>
            </p:spPr>
          </p:pic>
          <p:pic>
            <p:nvPicPr>
              <p:cNvPr id="54" name="pasted-image-296.png" descr="pasted-image-296.png">
                <a:extLst>
                  <a:ext uri="{FF2B5EF4-FFF2-40B4-BE49-F238E27FC236}">
                    <a16:creationId xmlns:a16="http://schemas.microsoft.com/office/drawing/2014/main" id="{D790215D-E62E-2D4A-A492-D0BBE65FACDD}"/>
                  </a:ext>
                </a:extLst>
              </p:cNvPr>
              <p:cNvPicPr>
                <a:picLocks noChangeAspect="1"/>
              </p:cNvPicPr>
              <p:nvPr/>
            </p:nvPicPr>
            <p:blipFill>
              <a:blip r:embed="rId11"/>
              <a:stretch>
                <a:fillRect/>
              </a:stretch>
            </p:blipFill>
            <p:spPr>
              <a:xfrm>
                <a:off x="2528987" y="4438761"/>
                <a:ext cx="2026319" cy="251778"/>
              </a:xfrm>
              <a:prstGeom prst="rect">
                <a:avLst/>
              </a:prstGeom>
              <a:ln w="12700">
                <a:miter lim="400000"/>
              </a:ln>
            </p:spPr>
          </p:pic>
          <p:pic>
            <p:nvPicPr>
              <p:cNvPr id="55" name="Picture 54">
                <a:extLst>
                  <a:ext uri="{FF2B5EF4-FFF2-40B4-BE49-F238E27FC236}">
                    <a16:creationId xmlns:a16="http://schemas.microsoft.com/office/drawing/2014/main" id="{4355D6D5-D931-4C45-BE80-2452271799C8}"/>
                  </a:ext>
                </a:extLst>
              </p:cNvPr>
              <p:cNvPicPr>
                <a:picLocks noChangeAspect="1"/>
              </p:cNvPicPr>
              <p:nvPr/>
            </p:nvPicPr>
            <p:blipFill rotWithShape="1">
              <a:blip r:embed="rId12"/>
              <a:srcRect r="68206"/>
              <a:stretch/>
            </p:blipFill>
            <p:spPr>
              <a:xfrm>
                <a:off x="3177637" y="2382244"/>
                <a:ext cx="473284" cy="431695"/>
              </a:xfrm>
              <a:prstGeom prst="rect">
                <a:avLst/>
              </a:prstGeom>
            </p:spPr>
          </p:pic>
          <p:pic>
            <p:nvPicPr>
              <p:cNvPr id="56" name="Picture 55">
                <a:extLst>
                  <a:ext uri="{FF2B5EF4-FFF2-40B4-BE49-F238E27FC236}">
                    <a16:creationId xmlns:a16="http://schemas.microsoft.com/office/drawing/2014/main" id="{A6DE546F-D5ED-7447-A0B7-6B978A0EB623}"/>
                  </a:ext>
                </a:extLst>
              </p:cNvPr>
              <p:cNvPicPr>
                <a:picLocks noChangeAspect="1"/>
              </p:cNvPicPr>
              <p:nvPr/>
            </p:nvPicPr>
            <p:blipFill>
              <a:blip r:embed="rId13"/>
              <a:stretch>
                <a:fillRect/>
              </a:stretch>
            </p:blipFill>
            <p:spPr>
              <a:xfrm>
                <a:off x="907970" y="4317378"/>
                <a:ext cx="969744" cy="373161"/>
              </a:xfrm>
              <a:prstGeom prst="rect">
                <a:avLst/>
              </a:prstGeom>
            </p:spPr>
          </p:pic>
        </p:grpSp>
      </p:grpSp>
      <p:grpSp>
        <p:nvGrpSpPr>
          <p:cNvPr id="57" name="Group 56">
            <a:extLst>
              <a:ext uri="{FF2B5EF4-FFF2-40B4-BE49-F238E27FC236}">
                <a16:creationId xmlns:a16="http://schemas.microsoft.com/office/drawing/2014/main" id="{435B82A2-84E7-8E49-9140-F41B8A7D8973}"/>
              </a:ext>
            </a:extLst>
          </p:cNvPr>
          <p:cNvGrpSpPr/>
          <p:nvPr/>
        </p:nvGrpSpPr>
        <p:grpSpPr>
          <a:xfrm>
            <a:off x="412953" y="2350302"/>
            <a:ext cx="11193829" cy="3377381"/>
            <a:chOff x="412953" y="2038162"/>
            <a:chExt cx="11193829" cy="3377381"/>
          </a:xfrm>
        </p:grpSpPr>
        <p:pic>
          <p:nvPicPr>
            <p:cNvPr id="58" name="Seamless-horizontal@2x.png" descr="Seamless-horizontal@2x.png">
              <a:extLst>
                <a:ext uri="{FF2B5EF4-FFF2-40B4-BE49-F238E27FC236}">
                  <a16:creationId xmlns:a16="http://schemas.microsoft.com/office/drawing/2014/main" id="{360F1156-0FF8-E44D-AC0C-05D1A266BC6A}"/>
                </a:ext>
              </a:extLst>
            </p:cNvPr>
            <p:cNvPicPr>
              <a:picLocks noChangeAspect="1"/>
            </p:cNvPicPr>
            <p:nvPr/>
          </p:nvPicPr>
          <p:blipFill rotWithShape="1">
            <a:blip r:embed="rId2">
              <a:clrChange>
                <a:clrFrom>
                  <a:srgbClr val="EDEDED"/>
                </a:clrFrom>
                <a:clrTo>
                  <a:srgbClr val="EDEDED">
                    <a:alpha val="0"/>
                  </a:srgbClr>
                </a:clrTo>
              </a:clrChange>
            </a:blip>
            <a:srcRect l="4027" t="25275" r="4148" b="25471"/>
            <a:stretch/>
          </p:blipFill>
          <p:spPr>
            <a:xfrm>
              <a:off x="412953" y="2038162"/>
              <a:ext cx="11193829" cy="3377381"/>
            </a:xfrm>
            <a:prstGeom prst="rect">
              <a:avLst/>
            </a:prstGeom>
            <a:ln w="12700">
              <a:miter lim="400000"/>
            </a:ln>
          </p:spPr>
        </p:pic>
        <p:pic>
          <p:nvPicPr>
            <p:cNvPr id="59" name="ONNX-logo-reverse@2x.png" descr="ONNX">
              <a:extLst>
                <a:ext uri="{FF2B5EF4-FFF2-40B4-BE49-F238E27FC236}">
                  <a16:creationId xmlns:a16="http://schemas.microsoft.com/office/drawing/2014/main" id="{1517C3D7-F8B5-BB4A-99EE-26AE81EA97ED}"/>
                </a:ext>
              </a:extLst>
            </p:cNvPr>
            <p:cNvPicPr>
              <a:picLocks noChangeAspect="1"/>
            </p:cNvPicPr>
            <p:nvPr/>
          </p:nvPicPr>
          <p:blipFill>
            <a:blip r:embed="rId14"/>
            <a:stretch>
              <a:fillRect/>
            </a:stretch>
          </p:blipFill>
          <p:spPr>
            <a:xfrm>
              <a:off x="4847968" y="3116860"/>
              <a:ext cx="2323797" cy="577592"/>
            </a:xfrm>
            <a:prstGeom prst="rect">
              <a:avLst/>
            </a:prstGeom>
            <a:ln w="12700">
              <a:miter lim="400000"/>
            </a:ln>
          </p:spPr>
        </p:pic>
      </p:grpSp>
      <p:sp>
        <p:nvSpPr>
          <p:cNvPr id="60" name="desktop" title="a desktop PC">
            <a:extLst>
              <a:ext uri="{FF2B5EF4-FFF2-40B4-BE49-F238E27FC236}">
                <a16:creationId xmlns:a16="http://schemas.microsoft.com/office/drawing/2014/main" id="{612DB149-2B81-634A-A634-519A8277FD11}"/>
              </a:ext>
            </a:extLst>
          </p:cNvPr>
          <p:cNvSpPr>
            <a:spLocks noChangeAspect="1" noEditPoints="1"/>
          </p:cNvSpPr>
          <p:nvPr/>
        </p:nvSpPr>
        <p:spPr bwMode="auto">
          <a:xfrm>
            <a:off x="8337513" y="2722336"/>
            <a:ext cx="694759" cy="6834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22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nvGrpSpPr>
          <p:cNvPr id="61" name="Group 60">
            <a:extLst>
              <a:ext uri="{FF2B5EF4-FFF2-40B4-BE49-F238E27FC236}">
                <a16:creationId xmlns:a16="http://schemas.microsoft.com/office/drawing/2014/main" id="{8BA2B7E2-F885-6541-A932-1252392CFB9B}"/>
              </a:ext>
            </a:extLst>
          </p:cNvPr>
          <p:cNvGrpSpPr/>
          <p:nvPr/>
        </p:nvGrpSpPr>
        <p:grpSpPr>
          <a:xfrm>
            <a:off x="9805491" y="2698047"/>
            <a:ext cx="717450" cy="731992"/>
            <a:chOff x="10186338" y="2278175"/>
            <a:chExt cx="717450" cy="731992"/>
          </a:xfrm>
        </p:grpSpPr>
        <p:sp>
          <p:nvSpPr>
            <p:cNvPr id="62" name="TextBox 61">
              <a:extLst>
                <a:ext uri="{FF2B5EF4-FFF2-40B4-BE49-F238E27FC236}">
                  <a16:creationId xmlns:a16="http://schemas.microsoft.com/office/drawing/2014/main" id="{7314F5BC-ABE0-A446-A5D3-F0D7246FE2CD}"/>
                </a:ext>
              </a:extLst>
            </p:cNvPr>
            <p:cNvSpPr txBox="1"/>
            <p:nvPr/>
          </p:nvSpPr>
          <p:spPr>
            <a:xfrm>
              <a:off x="10318848" y="2496549"/>
              <a:ext cx="431207" cy="2769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1A1A1A"/>
                      </a:gs>
                      <a:gs pos="30000">
                        <a:srgbClr val="1A1A1A"/>
                      </a:gs>
                    </a:gsLst>
                    <a:lin ang="5400000" scaled="0"/>
                  </a:gradFill>
                  <a:effectLst/>
                  <a:uLnTx/>
                  <a:uFillTx/>
                  <a:latin typeface="Yu Gothic UI" panose="020B0500000000000000" pitchFamily="34" charset="-128"/>
                  <a:ea typeface="Yu Gothic UI" panose="020B0500000000000000" pitchFamily="34" charset="-128"/>
                </a:rPr>
                <a:t>CPU</a:t>
              </a:r>
            </a:p>
          </p:txBody>
        </p:sp>
        <p:sp>
          <p:nvSpPr>
            <p:cNvPr id="63" name="chip" title="Icon of a computer chip">
              <a:extLst>
                <a:ext uri="{FF2B5EF4-FFF2-40B4-BE49-F238E27FC236}">
                  <a16:creationId xmlns:a16="http://schemas.microsoft.com/office/drawing/2014/main" id="{1CF2F0DD-97F8-2548-9C10-9559E7493402}"/>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grpSp>
        <p:nvGrpSpPr>
          <p:cNvPr id="64" name="Group 63">
            <a:extLst>
              <a:ext uri="{FF2B5EF4-FFF2-40B4-BE49-F238E27FC236}">
                <a16:creationId xmlns:a16="http://schemas.microsoft.com/office/drawing/2014/main" id="{F59CEB31-CF97-DC4D-9C08-B6F89BDE646E}"/>
              </a:ext>
            </a:extLst>
          </p:cNvPr>
          <p:cNvGrpSpPr/>
          <p:nvPr/>
        </p:nvGrpSpPr>
        <p:grpSpPr>
          <a:xfrm>
            <a:off x="8263432" y="3371543"/>
            <a:ext cx="3033638" cy="2007874"/>
            <a:chOff x="8263432" y="2535837"/>
            <a:chExt cx="3033638" cy="2007874"/>
          </a:xfrm>
        </p:grpSpPr>
        <p:sp>
          <p:nvSpPr>
            <p:cNvPr id="65" name="CellPhone_E8EA" title="Icon of a cellphone">
              <a:extLst>
                <a:ext uri="{FF2B5EF4-FFF2-40B4-BE49-F238E27FC236}">
                  <a16:creationId xmlns:a16="http://schemas.microsoft.com/office/drawing/2014/main" id="{2409DB0A-244A-524E-BF6E-E40CCCB37404}"/>
                </a:ext>
              </a:extLst>
            </p:cNvPr>
            <p:cNvSpPr>
              <a:spLocks noChangeAspect="1" noEditPoints="1"/>
            </p:cNvSpPr>
            <p:nvPr/>
          </p:nvSpPr>
          <p:spPr bwMode="auto">
            <a:xfrm>
              <a:off x="8547533" y="3013033"/>
              <a:ext cx="274721" cy="4577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sp>
          <p:nvSpPr>
            <p:cNvPr id="66" name="cloud" title="Icon of a cloud">
              <a:extLst>
                <a:ext uri="{FF2B5EF4-FFF2-40B4-BE49-F238E27FC236}">
                  <a16:creationId xmlns:a16="http://schemas.microsoft.com/office/drawing/2014/main" id="{D60DF444-A610-9343-8E14-238C7AFBD8F9}"/>
                </a:ext>
              </a:extLst>
            </p:cNvPr>
            <p:cNvSpPr>
              <a:spLocks noChangeAspect="1"/>
            </p:cNvSpPr>
            <p:nvPr/>
          </p:nvSpPr>
          <p:spPr bwMode="auto">
            <a:xfrm>
              <a:off x="8263432" y="3907333"/>
              <a:ext cx="848794" cy="5407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nvGrpSpPr>
            <p:cNvPr id="67" name="Group 66">
              <a:extLst>
                <a:ext uri="{FF2B5EF4-FFF2-40B4-BE49-F238E27FC236}">
                  <a16:creationId xmlns:a16="http://schemas.microsoft.com/office/drawing/2014/main" id="{1E360044-B3DA-824D-A6B2-F9C564E577A6}"/>
                </a:ext>
              </a:extLst>
            </p:cNvPr>
            <p:cNvGrpSpPr/>
            <p:nvPr/>
          </p:nvGrpSpPr>
          <p:grpSpPr>
            <a:xfrm>
              <a:off x="10567473" y="2535837"/>
              <a:ext cx="717450" cy="731992"/>
              <a:chOff x="10186338" y="2278175"/>
              <a:chExt cx="717450" cy="731992"/>
            </a:xfrm>
          </p:grpSpPr>
          <p:sp>
            <p:nvSpPr>
              <p:cNvPr id="74" name="TextBox 73">
                <a:extLst>
                  <a:ext uri="{FF2B5EF4-FFF2-40B4-BE49-F238E27FC236}">
                    <a16:creationId xmlns:a16="http://schemas.microsoft.com/office/drawing/2014/main" id="{4C2E2359-41BD-6C40-AEF9-840C8F2547C0}"/>
                  </a:ext>
                </a:extLst>
              </p:cNvPr>
              <p:cNvSpPr txBox="1"/>
              <p:nvPr/>
            </p:nvSpPr>
            <p:spPr>
              <a:xfrm>
                <a:off x="10310833" y="2496549"/>
                <a:ext cx="447238" cy="276999"/>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1A1A1A"/>
                        </a:gs>
                        <a:gs pos="30000">
                          <a:srgbClr val="1A1A1A"/>
                        </a:gs>
                      </a:gsLst>
                      <a:lin ang="5400000" scaled="0"/>
                    </a:gradFill>
                    <a:effectLst/>
                    <a:uLnTx/>
                    <a:uFillTx/>
                    <a:latin typeface="Yu Gothic UI" panose="020B0500000000000000" pitchFamily="34" charset="-128"/>
                    <a:ea typeface="Yu Gothic UI" panose="020B0500000000000000" pitchFamily="34" charset="-128"/>
                  </a:rPr>
                  <a:t>GPU</a:t>
                </a:r>
              </a:p>
            </p:txBody>
          </p:sp>
          <p:sp>
            <p:nvSpPr>
              <p:cNvPr id="75" name="chip" title="Icon of a computer chip">
                <a:extLst>
                  <a:ext uri="{FF2B5EF4-FFF2-40B4-BE49-F238E27FC236}">
                    <a16:creationId xmlns:a16="http://schemas.microsoft.com/office/drawing/2014/main" id="{20E22305-3464-C149-8D06-A0BEBABC6518}"/>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grpSp>
          <p:nvGrpSpPr>
            <p:cNvPr id="68" name="Group 67">
              <a:extLst>
                <a:ext uri="{FF2B5EF4-FFF2-40B4-BE49-F238E27FC236}">
                  <a16:creationId xmlns:a16="http://schemas.microsoft.com/office/drawing/2014/main" id="{359D3B2C-1702-314C-A41B-405C6E2A3310}"/>
                </a:ext>
              </a:extLst>
            </p:cNvPr>
            <p:cNvGrpSpPr/>
            <p:nvPr/>
          </p:nvGrpSpPr>
          <p:grpSpPr>
            <a:xfrm>
              <a:off x="9787040" y="3202383"/>
              <a:ext cx="717450" cy="731992"/>
              <a:chOff x="10186338" y="2278175"/>
              <a:chExt cx="717450" cy="731992"/>
            </a:xfrm>
          </p:grpSpPr>
          <p:sp>
            <p:nvSpPr>
              <p:cNvPr id="72" name="TextBox 71">
                <a:extLst>
                  <a:ext uri="{FF2B5EF4-FFF2-40B4-BE49-F238E27FC236}">
                    <a16:creationId xmlns:a16="http://schemas.microsoft.com/office/drawing/2014/main" id="{D1B839F4-C6E0-7841-BB15-07608CF7A71B}"/>
                  </a:ext>
                </a:extLst>
              </p:cNvPr>
              <p:cNvSpPr txBox="1"/>
              <p:nvPr/>
            </p:nvSpPr>
            <p:spPr>
              <a:xfrm>
                <a:off x="10289706" y="2496549"/>
                <a:ext cx="489493" cy="246221"/>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latin typeface="Yu Gothic UI" panose="020B0500000000000000" pitchFamily="34" charset="-128"/>
                    <a:ea typeface="Yu Gothic UI" panose="020B0500000000000000" pitchFamily="34" charset="-128"/>
                  </a:rPr>
                  <a:t>FPGA</a:t>
                </a:r>
              </a:p>
            </p:txBody>
          </p:sp>
          <p:sp>
            <p:nvSpPr>
              <p:cNvPr id="73" name="chip" title="Icon of a computer chip">
                <a:extLst>
                  <a:ext uri="{FF2B5EF4-FFF2-40B4-BE49-F238E27FC236}">
                    <a16:creationId xmlns:a16="http://schemas.microsoft.com/office/drawing/2014/main" id="{30D27DB7-A525-BF40-9AD8-626AC03F92C1}"/>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grpSp>
          <p:nvGrpSpPr>
            <p:cNvPr id="69" name="Group 68">
              <a:extLst>
                <a:ext uri="{FF2B5EF4-FFF2-40B4-BE49-F238E27FC236}">
                  <a16:creationId xmlns:a16="http://schemas.microsoft.com/office/drawing/2014/main" id="{83786AB8-D8BE-AD4F-AB73-4F2ECD726B17}"/>
                </a:ext>
              </a:extLst>
            </p:cNvPr>
            <p:cNvGrpSpPr/>
            <p:nvPr/>
          </p:nvGrpSpPr>
          <p:grpSpPr>
            <a:xfrm>
              <a:off x="10579620" y="3811719"/>
              <a:ext cx="717450" cy="731992"/>
              <a:chOff x="10186338" y="2278175"/>
              <a:chExt cx="717450" cy="731992"/>
            </a:xfrm>
          </p:grpSpPr>
          <p:sp>
            <p:nvSpPr>
              <p:cNvPr id="70" name="TextBox 69">
                <a:extLst>
                  <a:ext uri="{FF2B5EF4-FFF2-40B4-BE49-F238E27FC236}">
                    <a16:creationId xmlns:a16="http://schemas.microsoft.com/office/drawing/2014/main" id="{86A44469-F1E3-3A4A-A904-755A2C878997}"/>
                  </a:ext>
                </a:extLst>
              </p:cNvPr>
              <p:cNvSpPr txBox="1"/>
              <p:nvPr/>
            </p:nvSpPr>
            <p:spPr>
              <a:xfrm>
                <a:off x="10322855" y="2496549"/>
                <a:ext cx="423194" cy="246221"/>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latin typeface="Yu Gothic UI" panose="020B0500000000000000" pitchFamily="34" charset="-128"/>
                    <a:ea typeface="Yu Gothic UI" panose="020B0500000000000000" pitchFamily="34" charset="-128"/>
                  </a:rPr>
                  <a:t>ASIC</a:t>
                </a:r>
              </a:p>
            </p:txBody>
          </p:sp>
          <p:sp>
            <p:nvSpPr>
              <p:cNvPr id="71" name="chip" title="Icon of a computer chip">
                <a:extLst>
                  <a:ext uri="{FF2B5EF4-FFF2-40B4-BE49-F238E27FC236}">
                    <a16:creationId xmlns:a16="http://schemas.microsoft.com/office/drawing/2014/main" id="{64FA7393-30A9-164B-82A2-C9D6CBB5B138}"/>
                  </a:ext>
                </a:extLst>
              </p:cNvPr>
              <p:cNvSpPr>
                <a:spLocks noChangeAspect="1" noEditPoints="1"/>
              </p:cNvSpPr>
              <p:nvPr/>
            </p:nvSpPr>
            <p:spPr bwMode="auto">
              <a:xfrm>
                <a:off x="10186338" y="2278175"/>
                <a:ext cx="717450" cy="73199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Yu Gothic UI" panose="020B0500000000000000" pitchFamily="34" charset="-128"/>
                  <a:ea typeface="Yu Gothic UI" panose="020B0500000000000000" pitchFamily="34" charset="-128"/>
                </a:endParaRPr>
              </a:p>
            </p:txBody>
          </p:sp>
        </p:grpSp>
      </p:grpSp>
      <p:sp>
        <p:nvSpPr>
          <p:cNvPr id="76" name="Subtitle 7">
            <a:extLst>
              <a:ext uri="{FF2B5EF4-FFF2-40B4-BE49-F238E27FC236}">
                <a16:creationId xmlns:a16="http://schemas.microsoft.com/office/drawing/2014/main" id="{EE9551E3-0D2B-EA49-B385-25F2CD0D8C4C}"/>
              </a:ext>
            </a:extLst>
          </p:cNvPr>
          <p:cNvSpPr txBox="1">
            <a:spLocks/>
          </p:cNvSpPr>
          <p:nvPr/>
        </p:nvSpPr>
        <p:spPr>
          <a:xfrm>
            <a:off x="5488321" y="4373707"/>
            <a:ext cx="1434117"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gradFill>
                  <a:gsLst>
                    <a:gs pos="1250">
                      <a:schemeClr val="tx1"/>
                    </a:gs>
                    <a:gs pos="100000">
                      <a:schemeClr val="tx1"/>
                    </a:gs>
                  </a:gsLst>
                  <a:lin ang="5400000" scaled="0"/>
                </a:gradFill>
                <a:latin typeface="Meiryo UI" panose="020B0604030504040204" pitchFamily="50" charset="-128"/>
                <a:ea typeface="Meiryo UI" panose="020B0604030504040204" pitchFamily="50" charset="-128"/>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Wingdings" panose="05000000000000000000" pitchFamily="2" charset="2"/>
              <a:buNone/>
              <a:defRPr/>
            </a:pPr>
            <a:r>
              <a:rPr lang="en-US" sz="1800">
                <a:solidFill>
                  <a:srgbClr val="FFFFFF"/>
                </a:solidFill>
                <a:latin typeface="Yu Gothic UI" panose="020B0500000000000000" pitchFamily="34" charset="-128"/>
                <a:ea typeface="Yu Gothic UI" panose="020B0500000000000000" pitchFamily="34" charset="-128"/>
              </a:rPr>
              <a:t>Open Neural Network Exchange</a:t>
            </a:r>
          </a:p>
        </p:txBody>
      </p:sp>
    </p:spTree>
    <p:extLst>
      <p:ext uri="{BB962C8B-B14F-4D97-AF65-F5344CB8AC3E}">
        <p14:creationId xmlns:p14="http://schemas.microsoft.com/office/powerpoint/2010/main" val="332547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Azure Cognitive Services</a:t>
            </a:r>
          </a:p>
        </p:txBody>
      </p:sp>
      <p:sp>
        <p:nvSpPr>
          <p:cNvPr id="75" name="正方形/長方形 10">
            <a:extLst>
              <a:ext uri="{FF2B5EF4-FFF2-40B4-BE49-F238E27FC236}">
                <a16:creationId xmlns:a16="http://schemas.microsoft.com/office/drawing/2014/main" id="{1FE10047-F3C2-A443-AE9E-CF12E75301E6}"/>
              </a:ext>
            </a:extLst>
          </p:cNvPr>
          <p:cNvSpPr/>
          <p:nvPr/>
        </p:nvSpPr>
        <p:spPr>
          <a:xfrm>
            <a:off x="586740" y="2965570"/>
            <a:ext cx="11038482" cy="2146505"/>
          </a:xfrm>
          <a:prstGeom prst="rect">
            <a:avLst/>
          </a:prstGeom>
          <a:solidFill>
            <a:sysClr val="windowText" lastClr="000000"/>
          </a:solidFill>
          <a:ln w="12700" cap="flat" cmpd="sng" algn="ctr">
            <a:solidFill>
              <a:schemeClr val="tx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grpSp>
        <p:nvGrpSpPr>
          <p:cNvPr id="76" name="グループ化 162">
            <a:extLst>
              <a:ext uri="{FF2B5EF4-FFF2-40B4-BE49-F238E27FC236}">
                <a16:creationId xmlns:a16="http://schemas.microsoft.com/office/drawing/2014/main" id="{501DE934-676C-D34C-88E7-C8C5D5FDBC5D}"/>
              </a:ext>
            </a:extLst>
          </p:cNvPr>
          <p:cNvGrpSpPr/>
          <p:nvPr/>
        </p:nvGrpSpPr>
        <p:grpSpPr>
          <a:xfrm>
            <a:off x="1840361" y="2987555"/>
            <a:ext cx="927729" cy="629064"/>
            <a:chOff x="1823396" y="3371679"/>
            <a:chExt cx="927729" cy="629064"/>
          </a:xfrm>
        </p:grpSpPr>
        <p:sp>
          <p:nvSpPr>
            <p:cNvPr id="77" name="Rectangle 195">
              <a:extLst>
                <a:ext uri="{FF2B5EF4-FFF2-40B4-BE49-F238E27FC236}">
                  <a16:creationId xmlns:a16="http://schemas.microsoft.com/office/drawing/2014/main" id="{CB044EF4-CCE8-6E48-8DDE-77B8074230E0}"/>
                </a:ext>
              </a:extLst>
            </p:cNvPr>
            <p:cNvSpPr/>
            <p:nvPr/>
          </p:nvSpPr>
          <p:spPr bwMode="auto">
            <a:xfrm>
              <a:off x="1823396" y="3371679"/>
              <a:ext cx="927729"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742">
                <a:defRPr/>
              </a:pPr>
              <a:r>
                <a:rPr lang="ja-JP" altLang="en-US" sz="1400" kern="0" dirty="0">
                  <a:gradFill>
                    <a:gsLst>
                      <a:gs pos="0">
                        <a:srgbClr val="FFFFFF"/>
                      </a:gs>
                      <a:gs pos="100000">
                        <a:srgbClr val="FFFFFF"/>
                      </a:gs>
                    </a:gsLst>
                    <a:lin ang="4800000" scaled="0"/>
                  </a:gradFill>
                  <a:latin typeface="Segoe UI Semibold"/>
                  <a:ea typeface="Yu Gothic UI"/>
                  <a:cs typeface="Segoe UI Semibold" panose="020B0702040204020203" pitchFamily="34" charset="0"/>
                </a:rPr>
                <a:t>言語</a:t>
              </a:r>
              <a:endParaRPr lang="en-US" sz="1400" kern="0" dirty="0">
                <a:gradFill>
                  <a:gsLst>
                    <a:gs pos="0">
                      <a:srgbClr val="FFFFFF"/>
                    </a:gs>
                    <a:gs pos="100000">
                      <a:srgbClr val="FFFFFF"/>
                    </a:gs>
                  </a:gsLst>
                  <a:lin ang="4800000" scaled="0"/>
                </a:gradFill>
                <a:latin typeface="Segoe UI Semibold"/>
                <a:ea typeface="Yu Gothic UI"/>
                <a:cs typeface="Segoe UI Semibold" panose="020B0702040204020203" pitchFamily="34" charset="0"/>
              </a:endParaRPr>
            </a:p>
          </p:txBody>
        </p:sp>
        <p:grpSp>
          <p:nvGrpSpPr>
            <p:cNvPr id="78" name="Language">
              <a:extLst>
                <a:ext uri="{FF2B5EF4-FFF2-40B4-BE49-F238E27FC236}">
                  <a16:creationId xmlns:a16="http://schemas.microsoft.com/office/drawing/2014/main" id="{E1BF8D9B-31E3-F44A-AE4A-0CD3DFDD5C3C}"/>
                </a:ext>
              </a:extLst>
            </p:cNvPr>
            <p:cNvGrpSpPr/>
            <p:nvPr/>
          </p:nvGrpSpPr>
          <p:grpSpPr>
            <a:xfrm>
              <a:off x="2150971" y="3689387"/>
              <a:ext cx="317550" cy="311356"/>
              <a:chOff x="10486991" y="4142178"/>
              <a:chExt cx="603455" cy="545137"/>
            </a:xfrm>
          </p:grpSpPr>
          <p:sp>
            <p:nvSpPr>
              <p:cNvPr id="79" name="Freeform: Shape 196">
                <a:extLst>
                  <a:ext uri="{FF2B5EF4-FFF2-40B4-BE49-F238E27FC236}">
                    <a16:creationId xmlns:a16="http://schemas.microsoft.com/office/drawing/2014/main" id="{7A00927C-CA09-6544-B925-1F769CA8FDFD}"/>
                  </a:ext>
                </a:extLst>
              </p:cNvPr>
              <p:cNvSpPr/>
              <p:nvPr/>
            </p:nvSpPr>
            <p:spPr bwMode="auto">
              <a:xfrm>
                <a:off x="10486991" y="417054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197">
                <a:extLst>
                  <a:ext uri="{FF2B5EF4-FFF2-40B4-BE49-F238E27FC236}">
                    <a16:creationId xmlns:a16="http://schemas.microsoft.com/office/drawing/2014/main" id="{B33E2C10-7772-6B4F-952D-C7AF462921ED}"/>
                  </a:ext>
                </a:extLst>
              </p:cNvPr>
              <p:cNvSpPr/>
              <p:nvPr/>
            </p:nvSpPr>
            <p:spPr bwMode="auto">
              <a:xfrm>
                <a:off x="10831448" y="447337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198">
                <a:extLst>
                  <a:ext uri="{FF2B5EF4-FFF2-40B4-BE49-F238E27FC236}">
                    <a16:creationId xmlns:a16="http://schemas.microsoft.com/office/drawing/2014/main" id="{2864AE34-D2F2-CC40-94B5-084B352F9BAD}"/>
                  </a:ext>
                </a:extLst>
              </p:cNvPr>
              <p:cNvSpPr/>
              <p:nvPr/>
            </p:nvSpPr>
            <p:spPr bwMode="auto">
              <a:xfrm rot="18188466">
                <a:off x="10528835" y="4226098"/>
                <a:ext cx="509381" cy="341542"/>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82" name="グループ化 163">
            <a:extLst>
              <a:ext uri="{FF2B5EF4-FFF2-40B4-BE49-F238E27FC236}">
                <a16:creationId xmlns:a16="http://schemas.microsoft.com/office/drawing/2014/main" id="{F7C03252-441C-9D46-9382-F428665CBD6F}"/>
              </a:ext>
            </a:extLst>
          </p:cNvPr>
          <p:cNvGrpSpPr/>
          <p:nvPr/>
        </p:nvGrpSpPr>
        <p:grpSpPr>
          <a:xfrm>
            <a:off x="3700135" y="3012977"/>
            <a:ext cx="927729" cy="610785"/>
            <a:chOff x="3683170" y="3397101"/>
            <a:chExt cx="927729" cy="610785"/>
          </a:xfrm>
        </p:grpSpPr>
        <p:sp>
          <p:nvSpPr>
            <p:cNvPr id="83" name="Rectangle 211">
              <a:extLst>
                <a:ext uri="{FF2B5EF4-FFF2-40B4-BE49-F238E27FC236}">
                  <a16:creationId xmlns:a16="http://schemas.microsoft.com/office/drawing/2014/main" id="{31E4AD1B-97C1-0546-ADB5-A7AF2D40CB37}"/>
                </a:ext>
              </a:extLst>
            </p:cNvPr>
            <p:cNvSpPr/>
            <p:nvPr/>
          </p:nvSpPr>
          <p:spPr bwMode="auto">
            <a:xfrm>
              <a:off x="3683170" y="3397101"/>
              <a:ext cx="927729"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742">
                <a:defRPr/>
              </a:pPr>
              <a:r>
                <a:rPr lang="ja-JP" altLang="en-US" sz="1400" kern="0" dirty="0">
                  <a:gradFill>
                    <a:gsLst>
                      <a:gs pos="0">
                        <a:srgbClr val="FFFFFF"/>
                      </a:gs>
                      <a:gs pos="100000">
                        <a:srgbClr val="FFFFFF"/>
                      </a:gs>
                    </a:gsLst>
                    <a:lin ang="4800000" scaled="0"/>
                  </a:gradFill>
                  <a:latin typeface="Segoe UI Semibold"/>
                  <a:ea typeface="Yu Gothic UI"/>
                  <a:cs typeface="Segoe UI Semibold" panose="020B0702040204020203" pitchFamily="34" charset="0"/>
                </a:rPr>
                <a:t>視覚</a:t>
              </a:r>
              <a:endParaRPr lang="en-US" sz="1400" kern="0" dirty="0">
                <a:gradFill>
                  <a:gsLst>
                    <a:gs pos="0">
                      <a:srgbClr val="FFFFFF"/>
                    </a:gs>
                    <a:gs pos="100000">
                      <a:srgbClr val="FFFFFF"/>
                    </a:gs>
                  </a:gsLst>
                  <a:lin ang="4800000" scaled="0"/>
                </a:gradFill>
                <a:latin typeface="Segoe UI Semibold"/>
                <a:ea typeface="Yu Gothic UI"/>
                <a:cs typeface="Segoe UI Semibold" panose="020B0702040204020203" pitchFamily="34" charset="0"/>
              </a:endParaRPr>
            </a:p>
          </p:txBody>
        </p:sp>
        <p:grpSp>
          <p:nvGrpSpPr>
            <p:cNvPr id="84" name="Vision">
              <a:extLst>
                <a:ext uri="{FF2B5EF4-FFF2-40B4-BE49-F238E27FC236}">
                  <a16:creationId xmlns:a16="http://schemas.microsoft.com/office/drawing/2014/main" id="{BF622172-2BE9-9845-9064-BF290F5E17EE}"/>
                </a:ext>
              </a:extLst>
            </p:cNvPr>
            <p:cNvGrpSpPr/>
            <p:nvPr/>
          </p:nvGrpSpPr>
          <p:grpSpPr>
            <a:xfrm>
              <a:off x="3985280" y="3682277"/>
              <a:ext cx="366666" cy="325609"/>
              <a:chOff x="5548028" y="2938515"/>
              <a:chExt cx="455215" cy="461879"/>
            </a:xfrm>
          </p:grpSpPr>
          <p:grpSp>
            <p:nvGrpSpPr>
              <p:cNvPr id="85" name="Group 212">
                <a:extLst>
                  <a:ext uri="{FF2B5EF4-FFF2-40B4-BE49-F238E27FC236}">
                    <a16:creationId xmlns:a16="http://schemas.microsoft.com/office/drawing/2014/main" id="{0F0FB286-D251-AC48-B08B-6E8CFDEF4821}"/>
                  </a:ext>
                </a:extLst>
              </p:cNvPr>
              <p:cNvGrpSpPr/>
              <p:nvPr/>
            </p:nvGrpSpPr>
            <p:grpSpPr>
              <a:xfrm>
                <a:off x="5548028" y="2938515"/>
                <a:ext cx="455215" cy="461879"/>
                <a:chOff x="5548028" y="2938515"/>
                <a:chExt cx="455215" cy="461879"/>
              </a:xfrm>
            </p:grpSpPr>
            <p:sp>
              <p:nvSpPr>
                <p:cNvPr id="105" name="Freeform: Shape 232">
                  <a:extLst>
                    <a:ext uri="{FF2B5EF4-FFF2-40B4-BE49-F238E27FC236}">
                      <a16:creationId xmlns:a16="http://schemas.microsoft.com/office/drawing/2014/main" id="{B3BF10A2-59B0-9F4A-A49B-D63A59FC5B7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Shape 233">
                  <a:extLst>
                    <a:ext uri="{FF2B5EF4-FFF2-40B4-BE49-F238E27FC236}">
                      <a16:creationId xmlns:a16="http://schemas.microsoft.com/office/drawing/2014/main" id="{9CD51D0F-BE1C-8B4A-881F-A0506CFC4FA5}"/>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Freeform: Shape 234">
                  <a:extLst>
                    <a:ext uri="{FF2B5EF4-FFF2-40B4-BE49-F238E27FC236}">
                      <a16:creationId xmlns:a16="http://schemas.microsoft.com/office/drawing/2014/main" id="{6BAF64C5-02D3-7F40-8E29-108932C7B9AA}"/>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Shape 235">
                  <a:extLst>
                    <a:ext uri="{FF2B5EF4-FFF2-40B4-BE49-F238E27FC236}">
                      <a16:creationId xmlns:a16="http://schemas.microsoft.com/office/drawing/2014/main" id="{06E50D89-58D1-DB4C-9375-11FCDEBF3A64}"/>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86" name="Straight Connector 213">
                <a:extLst>
                  <a:ext uri="{FF2B5EF4-FFF2-40B4-BE49-F238E27FC236}">
                    <a16:creationId xmlns:a16="http://schemas.microsoft.com/office/drawing/2014/main" id="{EFEED7CC-C712-7D4C-939A-11E55A1E93B4}"/>
                  </a:ext>
                </a:extLst>
              </p:cNvPr>
              <p:cNvCxnSpPr>
                <a:cxnSpLocks/>
              </p:cNvCxnSpPr>
              <p:nvPr/>
            </p:nvCxnSpPr>
            <p:spPr>
              <a:xfrm>
                <a:off x="5766348" y="3250307"/>
                <a:ext cx="268" cy="72316"/>
              </a:xfrm>
              <a:prstGeom prst="line">
                <a:avLst/>
              </a:prstGeom>
              <a:noFill/>
              <a:ln w="9525" cap="rnd" cmpd="sng" algn="ctr">
                <a:noFill/>
                <a:prstDash val="sysDot"/>
                <a:headEnd type="none" w="lg" len="med"/>
                <a:tailEnd type="none" w="lg" len="med"/>
              </a:ln>
              <a:effectLst/>
            </p:spPr>
          </p:cxnSp>
          <p:cxnSp>
            <p:nvCxnSpPr>
              <p:cNvPr id="87" name="Straight Connector 214">
                <a:extLst>
                  <a:ext uri="{FF2B5EF4-FFF2-40B4-BE49-F238E27FC236}">
                    <a16:creationId xmlns:a16="http://schemas.microsoft.com/office/drawing/2014/main" id="{CF413A2D-086D-FA46-A4AF-520F40A8F6D6}"/>
                  </a:ext>
                </a:extLst>
              </p:cNvPr>
              <p:cNvCxnSpPr>
                <a:cxnSpLocks/>
                <a:endCxn id="98" idx="2"/>
              </p:cNvCxnSpPr>
              <p:nvPr/>
            </p:nvCxnSpPr>
            <p:spPr>
              <a:xfrm>
                <a:off x="5774393" y="3022477"/>
                <a:ext cx="25349" cy="145036"/>
              </a:xfrm>
              <a:prstGeom prst="line">
                <a:avLst/>
              </a:prstGeom>
              <a:noFill/>
              <a:ln w="9525" cap="rnd" cmpd="sng" algn="ctr">
                <a:noFill/>
                <a:prstDash val="sysDot"/>
                <a:headEnd type="none" w="lg" len="med"/>
                <a:tailEnd type="none" w="lg" len="med"/>
              </a:ln>
              <a:effectLst/>
            </p:spPr>
          </p:cxnSp>
          <p:cxnSp>
            <p:nvCxnSpPr>
              <p:cNvPr id="88" name="Straight Connector 215">
                <a:extLst>
                  <a:ext uri="{FF2B5EF4-FFF2-40B4-BE49-F238E27FC236}">
                    <a16:creationId xmlns:a16="http://schemas.microsoft.com/office/drawing/2014/main" id="{426F7602-45F1-F14A-9234-5BF88BA689CA}"/>
                  </a:ext>
                </a:extLst>
              </p:cNvPr>
              <p:cNvCxnSpPr>
                <a:cxnSpLocks/>
                <a:stCxn id="103" idx="1"/>
              </p:cNvCxnSpPr>
              <p:nvPr/>
            </p:nvCxnSpPr>
            <p:spPr>
              <a:xfrm flipH="1">
                <a:off x="5687889" y="3064353"/>
                <a:ext cx="190122" cy="1792"/>
              </a:xfrm>
              <a:prstGeom prst="line">
                <a:avLst/>
              </a:prstGeom>
              <a:noFill/>
              <a:ln w="9525" cap="rnd" cmpd="sng" algn="ctr">
                <a:noFill/>
                <a:prstDash val="sysDot"/>
                <a:headEnd type="none" w="lg" len="med"/>
                <a:tailEnd type="none" w="lg" len="med"/>
              </a:ln>
              <a:effectLst/>
            </p:spPr>
          </p:cxnSp>
          <p:cxnSp>
            <p:nvCxnSpPr>
              <p:cNvPr id="89" name="Straight Connector 216">
                <a:extLst>
                  <a:ext uri="{FF2B5EF4-FFF2-40B4-BE49-F238E27FC236}">
                    <a16:creationId xmlns:a16="http://schemas.microsoft.com/office/drawing/2014/main" id="{02BA5FFB-836C-224A-9B74-B2131D295EE0}"/>
                  </a:ext>
                </a:extLst>
              </p:cNvPr>
              <p:cNvCxnSpPr>
                <a:cxnSpLocks/>
                <a:stCxn id="98" idx="0"/>
                <a:endCxn id="104" idx="2"/>
              </p:cNvCxnSpPr>
              <p:nvPr/>
            </p:nvCxnSpPr>
            <p:spPr>
              <a:xfrm flipH="1" flipV="1">
                <a:off x="5666912" y="3087123"/>
                <a:ext cx="132830" cy="38433"/>
              </a:xfrm>
              <a:prstGeom prst="line">
                <a:avLst/>
              </a:prstGeom>
              <a:noFill/>
              <a:ln w="9525" cap="rnd" cmpd="sng" algn="ctr">
                <a:noFill/>
                <a:prstDash val="sysDot"/>
                <a:headEnd type="none" w="lg" len="med"/>
                <a:tailEnd type="none" w="lg" len="med"/>
              </a:ln>
              <a:effectLst/>
            </p:spPr>
          </p:cxnSp>
          <p:cxnSp>
            <p:nvCxnSpPr>
              <p:cNvPr id="90" name="Straight Connector 217">
                <a:extLst>
                  <a:ext uri="{FF2B5EF4-FFF2-40B4-BE49-F238E27FC236}">
                    <a16:creationId xmlns:a16="http://schemas.microsoft.com/office/drawing/2014/main" id="{5D2ED49F-C414-DD4B-A3EF-9F20233D1D2E}"/>
                  </a:ext>
                </a:extLst>
              </p:cNvPr>
              <p:cNvCxnSpPr>
                <a:cxnSpLocks/>
              </p:cNvCxnSpPr>
              <p:nvPr/>
            </p:nvCxnSpPr>
            <p:spPr>
              <a:xfrm flipV="1">
                <a:off x="5799741" y="3072522"/>
                <a:ext cx="69901" cy="26362"/>
              </a:xfrm>
              <a:prstGeom prst="line">
                <a:avLst/>
              </a:prstGeom>
              <a:noFill/>
              <a:ln w="9525" cap="rnd" cmpd="sng" algn="ctr">
                <a:noFill/>
                <a:prstDash val="sysDot"/>
                <a:headEnd type="none" w="lg" len="med"/>
                <a:tailEnd type="none" w="lg" len="med"/>
              </a:ln>
              <a:effectLst/>
            </p:spPr>
          </p:cxnSp>
          <p:cxnSp>
            <p:nvCxnSpPr>
              <p:cNvPr id="91" name="Straight Connector 218">
                <a:extLst>
                  <a:ext uri="{FF2B5EF4-FFF2-40B4-BE49-F238E27FC236}">
                    <a16:creationId xmlns:a16="http://schemas.microsoft.com/office/drawing/2014/main" id="{995DB5B4-0108-C24B-B84D-47DA5D5E7D45}"/>
                  </a:ext>
                </a:extLst>
              </p:cNvPr>
              <p:cNvCxnSpPr>
                <a:cxnSpLocks/>
              </p:cNvCxnSpPr>
              <p:nvPr/>
            </p:nvCxnSpPr>
            <p:spPr>
              <a:xfrm flipH="1">
                <a:off x="5672166" y="3142233"/>
                <a:ext cx="76680" cy="47585"/>
              </a:xfrm>
              <a:prstGeom prst="line">
                <a:avLst/>
              </a:prstGeom>
              <a:noFill/>
              <a:ln w="9525" cap="rnd" cmpd="sng" algn="ctr">
                <a:noFill/>
                <a:prstDash val="sysDot"/>
                <a:headEnd type="none" w="lg" len="med"/>
                <a:tailEnd type="none" w="lg" len="med"/>
              </a:ln>
              <a:effectLst/>
            </p:spPr>
          </p:cxnSp>
          <p:cxnSp>
            <p:nvCxnSpPr>
              <p:cNvPr id="92" name="Straight Connector 219">
                <a:extLst>
                  <a:ext uri="{FF2B5EF4-FFF2-40B4-BE49-F238E27FC236}">
                    <a16:creationId xmlns:a16="http://schemas.microsoft.com/office/drawing/2014/main" id="{06BA2EFC-E65E-0947-980E-B80CDB22C17F}"/>
                  </a:ext>
                </a:extLst>
              </p:cNvPr>
              <p:cNvCxnSpPr>
                <a:cxnSpLocks/>
              </p:cNvCxnSpPr>
              <p:nvPr/>
            </p:nvCxnSpPr>
            <p:spPr>
              <a:xfrm>
                <a:off x="5792962" y="3145048"/>
                <a:ext cx="76680" cy="47585"/>
              </a:xfrm>
              <a:prstGeom prst="line">
                <a:avLst/>
              </a:prstGeom>
              <a:noFill/>
              <a:ln w="9525" cap="rnd" cmpd="sng" algn="ctr">
                <a:noFill/>
                <a:prstDash val="sysDot"/>
                <a:headEnd type="none" w="lg" len="med"/>
                <a:tailEnd type="none" w="lg" len="med"/>
              </a:ln>
              <a:effectLst/>
            </p:spPr>
          </p:cxnSp>
          <p:cxnSp>
            <p:nvCxnSpPr>
              <p:cNvPr id="93" name="Straight Connector 220">
                <a:extLst>
                  <a:ext uri="{FF2B5EF4-FFF2-40B4-BE49-F238E27FC236}">
                    <a16:creationId xmlns:a16="http://schemas.microsoft.com/office/drawing/2014/main" id="{7F9CC8BF-E107-0849-AD23-64A154B0A4C7}"/>
                  </a:ext>
                </a:extLst>
              </p:cNvPr>
              <p:cNvCxnSpPr>
                <a:cxnSpLocks/>
                <a:stCxn id="97" idx="1"/>
              </p:cNvCxnSpPr>
              <p:nvPr/>
            </p:nvCxnSpPr>
            <p:spPr>
              <a:xfrm flipH="1" flipV="1">
                <a:off x="5681745" y="3220382"/>
                <a:ext cx="76680" cy="19901"/>
              </a:xfrm>
              <a:prstGeom prst="line">
                <a:avLst/>
              </a:prstGeom>
              <a:noFill/>
              <a:ln w="9525" cap="rnd" cmpd="sng" algn="ctr">
                <a:noFill/>
                <a:prstDash val="sysDot"/>
                <a:headEnd type="none" w="lg" len="med"/>
                <a:tailEnd type="none" w="lg" len="med"/>
              </a:ln>
              <a:effectLst/>
            </p:spPr>
          </p:cxnSp>
          <p:cxnSp>
            <p:nvCxnSpPr>
              <p:cNvPr id="94" name="Straight Connector 221">
                <a:extLst>
                  <a:ext uri="{FF2B5EF4-FFF2-40B4-BE49-F238E27FC236}">
                    <a16:creationId xmlns:a16="http://schemas.microsoft.com/office/drawing/2014/main" id="{9B3C5BCA-6295-B54E-94BA-EAE9EA0B45F0}"/>
                  </a:ext>
                </a:extLst>
              </p:cNvPr>
              <p:cNvCxnSpPr>
                <a:cxnSpLocks/>
                <a:stCxn id="97" idx="3"/>
              </p:cNvCxnSpPr>
              <p:nvPr/>
            </p:nvCxnSpPr>
            <p:spPr>
              <a:xfrm flipV="1">
                <a:off x="5800381" y="3223197"/>
                <a:ext cx="78840" cy="17087"/>
              </a:xfrm>
              <a:prstGeom prst="line">
                <a:avLst/>
              </a:prstGeom>
              <a:noFill/>
              <a:ln w="9525" cap="rnd" cmpd="sng" algn="ctr">
                <a:noFill/>
                <a:prstDash val="sysDot"/>
                <a:headEnd type="none" w="lg" len="med"/>
                <a:tailEnd type="none" w="lg" len="med"/>
              </a:ln>
              <a:effectLst/>
            </p:spPr>
          </p:cxnSp>
          <p:grpSp>
            <p:nvGrpSpPr>
              <p:cNvPr id="95" name="Group 222">
                <a:extLst>
                  <a:ext uri="{FF2B5EF4-FFF2-40B4-BE49-F238E27FC236}">
                    <a16:creationId xmlns:a16="http://schemas.microsoft.com/office/drawing/2014/main" id="{C1693807-8B70-804F-88AD-220AB56742E8}"/>
                  </a:ext>
                </a:extLst>
              </p:cNvPr>
              <p:cNvGrpSpPr/>
              <p:nvPr/>
            </p:nvGrpSpPr>
            <p:grpSpPr>
              <a:xfrm>
                <a:off x="5645933" y="2971785"/>
                <a:ext cx="274035" cy="404067"/>
                <a:chOff x="5636354" y="2960513"/>
                <a:chExt cx="274035" cy="404067"/>
              </a:xfrm>
            </p:grpSpPr>
            <p:sp>
              <p:nvSpPr>
                <p:cNvPr id="96" name="Rectangle 223">
                  <a:extLst>
                    <a:ext uri="{FF2B5EF4-FFF2-40B4-BE49-F238E27FC236}">
                      <a16:creationId xmlns:a16="http://schemas.microsoft.com/office/drawing/2014/main" id="{A6689A82-AF4E-BD4E-B2B8-792A9091CEDB}"/>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224">
                  <a:extLst>
                    <a:ext uri="{FF2B5EF4-FFF2-40B4-BE49-F238E27FC236}">
                      <a16:creationId xmlns:a16="http://schemas.microsoft.com/office/drawing/2014/main" id="{65A04879-A30C-0240-B88E-8989E17FE26A}"/>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225">
                  <a:extLst>
                    <a:ext uri="{FF2B5EF4-FFF2-40B4-BE49-F238E27FC236}">
                      <a16:creationId xmlns:a16="http://schemas.microsoft.com/office/drawing/2014/main" id="{38610291-D9B9-4947-B10D-53EE74FDFEE1}"/>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226">
                  <a:extLst>
                    <a:ext uri="{FF2B5EF4-FFF2-40B4-BE49-F238E27FC236}">
                      <a16:creationId xmlns:a16="http://schemas.microsoft.com/office/drawing/2014/main" id="{9F868F62-1B10-FD49-8412-85C4A43C744D}"/>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227">
                  <a:extLst>
                    <a:ext uri="{FF2B5EF4-FFF2-40B4-BE49-F238E27FC236}">
                      <a16:creationId xmlns:a16="http://schemas.microsoft.com/office/drawing/2014/main" id="{58132FEC-A4E4-8843-AC02-92503324F617}"/>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1" name="Group 228">
                  <a:extLst>
                    <a:ext uri="{FF2B5EF4-FFF2-40B4-BE49-F238E27FC236}">
                      <a16:creationId xmlns:a16="http://schemas.microsoft.com/office/drawing/2014/main" id="{F2B04686-6129-8B47-9664-583CDAFF92D0}"/>
                    </a:ext>
                  </a:extLst>
                </p:cNvPr>
                <p:cNvGrpSpPr/>
                <p:nvPr/>
              </p:nvGrpSpPr>
              <p:grpSpPr>
                <a:xfrm>
                  <a:off x="5636354" y="2960513"/>
                  <a:ext cx="274035" cy="115338"/>
                  <a:chOff x="5636354" y="2960513"/>
                  <a:chExt cx="274035" cy="115338"/>
                </a:xfrm>
              </p:grpSpPr>
              <p:sp>
                <p:nvSpPr>
                  <p:cNvPr id="102" name="Rectangle 229">
                    <a:extLst>
                      <a:ext uri="{FF2B5EF4-FFF2-40B4-BE49-F238E27FC236}">
                        <a16:creationId xmlns:a16="http://schemas.microsoft.com/office/drawing/2014/main" id="{5FEB4F10-A374-4349-9A85-659A8B5559B4}"/>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230">
                    <a:extLst>
                      <a:ext uri="{FF2B5EF4-FFF2-40B4-BE49-F238E27FC236}">
                        <a16:creationId xmlns:a16="http://schemas.microsoft.com/office/drawing/2014/main" id="{AEF1454E-9430-C948-A0E6-728F39E60FE8}"/>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231">
                    <a:extLst>
                      <a:ext uri="{FF2B5EF4-FFF2-40B4-BE49-F238E27FC236}">
                        <a16:creationId xmlns:a16="http://schemas.microsoft.com/office/drawing/2014/main" id="{658660AE-65DD-B74B-84F9-3EF678C3B33E}"/>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grpSp>
        <p:nvGrpSpPr>
          <p:cNvPr id="109" name="グループ化 164">
            <a:extLst>
              <a:ext uri="{FF2B5EF4-FFF2-40B4-BE49-F238E27FC236}">
                <a16:creationId xmlns:a16="http://schemas.microsoft.com/office/drawing/2014/main" id="{3E48C651-2C3E-FC43-AD83-872626A097C5}"/>
              </a:ext>
            </a:extLst>
          </p:cNvPr>
          <p:cNvGrpSpPr/>
          <p:nvPr/>
        </p:nvGrpSpPr>
        <p:grpSpPr>
          <a:xfrm>
            <a:off x="5553742" y="3038399"/>
            <a:ext cx="927729" cy="562459"/>
            <a:chOff x="5536777" y="3422523"/>
            <a:chExt cx="927729" cy="562459"/>
          </a:xfrm>
        </p:grpSpPr>
        <p:sp>
          <p:nvSpPr>
            <p:cNvPr id="110" name="Rectangle 200">
              <a:extLst>
                <a:ext uri="{FF2B5EF4-FFF2-40B4-BE49-F238E27FC236}">
                  <a16:creationId xmlns:a16="http://schemas.microsoft.com/office/drawing/2014/main" id="{FFBC35CE-D65A-5C4C-9A71-44322F99DADD}"/>
                </a:ext>
              </a:extLst>
            </p:cNvPr>
            <p:cNvSpPr/>
            <p:nvPr/>
          </p:nvSpPr>
          <p:spPr bwMode="auto">
            <a:xfrm>
              <a:off x="5536777" y="3422523"/>
              <a:ext cx="927729"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742">
                <a:defRPr/>
              </a:pPr>
              <a:r>
                <a:rPr lang="ja-JP" altLang="en-US" sz="1400" kern="0" dirty="0">
                  <a:gradFill>
                    <a:gsLst>
                      <a:gs pos="0">
                        <a:srgbClr val="FFFFFF"/>
                      </a:gs>
                      <a:gs pos="100000">
                        <a:srgbClr val="FFFFFF"/>
                      </a:gs>
                    </a:gsLst>
                    <a:lin ang="4800000" scaled="0"/>
                  </a:gradFill>
                  <a:latin typeface="Segoe UI Semibold"/>
                  <a:ea typeface="Yu Gothic UI"/>
                  <a:cs typeface="Segoe UI Semibold" panose="020B0702040204020203" pitchFamily="34" charset="0"/>
                </a:rPr>
                <a:t>スピーチ</a:t>
              </a:r>
              <a:endParaRPr lang="en-US" sz="1400" kern="0" dirty="0">
                <a:gradFill>
                  <a:gsLst>
                    <a:gs pos="0">
                      <a:srgbClr val="FFFFFF"/>
                    </a:gs>
                    <a:gs pos="100000">
                      <a:srgbClr val="FFFFFF"/>
                    </a:gs>
                  </a:gsLst>
                  <a:lin ang="4800000" scaled="0"/>
                </a:gradFill>
                <a:latin typeface="Segoe UI Semibold"/>
                <a:ea typeface="Yu Gothic UI"/>
                <a:cs typeface="Segoe UI Semibold" panose="020B0702040204020203" pitchFamily="34" charset="0"/>
              </a:endParaRPr>
            </a:p>
          </p:txBody>
        </p:sp>
        <p:grpSp>
          <p:nvGrpSpPr>
            <p:cNvPr id="111" name="SPEECH">
              <a:extLst>
                <a:ext uri="{FF2B5EF4-FFF2-40B4-BE49-F238E27FC236}">
                  <a16:creationId xmlns:a16="http://schemas.microsoft.com/office/drawing/2014/main" id="{DB3307AB-BFF0-7444-BA54-775943EE2D34}"/>
                </a:ext>
              </a:extLst>
            </p:cNvPr>
            <p:cNvGrpSpPr>
              <a:grpSpLocks noChangeAspect="1"/>
            </p:cNvGrpSpPr>
            <p:nvPr/>
          </p:nvGrpSpPr>
          <p:grpSpPr>
            <a:xfrm>
              <a:off x="5813233" y="3659373"/>
              <a:ext cx="389572" cy="325609"/>
              <a:chOff x="3586883" y="1492557"/>
              <a:chExt cx="1531563" cy="1280160"/>
            </a:xfrm>
          </p:grpSpPr>
          <p:sp>
            <p:nvSpPr>
              <p:cNvPr id="112" name="Rectangle: Rounded Corners 201">
                <a:extLst>
                  <a:ext uri="{FF2B5EF4-FFF2-40B4-BE49-F238E27FC236}">
                    <a16:creationId xmlns:a16="http://schemas.microsoft.com/office/drawing/2014/main" id="{2C372B56-2603-E941-B533-6FA9FF3C0A46}"/>
                  </a:ext>
                </a:extLst>
              </p:cNvPr>
              <p:cNvSpPr/>
              <p:nvPr/>
            </p:nvSpPr>
            <p:spPr bwMode="auto">
              <a:xfrm>
                <a:off x="4143878" y="1741946"/>
                <a:ext cx="61192" cy="77724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Rounded Corners 202">
                <a:extLst>
                  <a:ext uri="{FF2B5EF4-FFF2-40B4-BE49-F238E27FC236}">
                    <a16:creationId xmlns:a16="http://schemas.microsoft.com/office/drawing/2014/main" id="{6B37A086-DB8A-0045-AFAB-04AF668F5FE7}"/>
                  </a:ext>
                </a:extLst>
              </p:cNvPr>
              <p:cNvSpPr/>
              <p:nvPr/>
            </p:nvSpPr>
            <p:spPr bwMode="auto">
              <a:xfrm>
                <a:off x="4323662" y="1492557"/>
                <a:ext cx="61192" cy="12801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Rounded Corners 203">
                <a:extLst>
                  <a:ext uri="{FF2B5EF4-FFF2-40B4-BE49-F238E27FC236}">
                    <a16:creationId xmlns:a16="http://schemas.microsoft.com/office/drawing/2014/main" id="{54B007E7-3C5D-984E-BA49-85800082CB6C}"/>
                  </a:ext>
                </a:extLst>
              </p:cNvPr>
              <p:cNvSpPr/>
              <p:nvPr/>
            </p:nvSpPr>
            <p:spPr bwMode="auto">
              <a:xfrm>
                <a:off x="4505673" y="1741946"/>
                <a:ext cx="61192" cy="77724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Rounded Corners 204">
                <a:extLst>
                  <a:ext uri="{FF2B5EF4-FFF2-40B4-BE49-F238E27FC236}">
                    <a16:creationId xmlns:a16="http://schemas.microsoft.com/office/drawing/2014/main" id="{9881DE94-F5CD-7D4E-9FD2-28792052639A}"/>
                  </a:ext>
                </a:extLst>
              </p:cNvPr>
              <p:cNvSpPr/>
              <p:nvPr/>
            </p:nvSpPr>
            <p:spPr bwMode="auto">
              <a:xfrm>
                <a:off x="3586883" y="2075321"/>
                <a:ext cx="64008" cy="137160"/>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Rounded Corners 205">
                <a:extLst>
                  <a:ext uri="{FF2B5EF4-FFF2-40B4-BE49-F238E27FC236}">
                    <a16:creationId xmlns:a16="http://schemas.microsoft.com/office/drawing/2014/main" id="{AF93CADA-67FA-674F-81EE-EB9B4582E0C4}"/>
                  </a:ext>
                </a:extLst>
              </p:cNvPr>
              <p:cNvSpPr/>
              <p:nvPr/>
            </p:nvSpPr>
            <p:spPr bwMode="auto">
              <a:xfrm>
                <a:off x="3771647" y="2029601"/>
                <a:ext cx="61192" cy="228600"/>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Rounded Corners 206">
                <a:extLst>
                  <a:ext uri="{FF2B5EF4-FFF2-40B4-BE49-F238E27FC236}">
                    <a16:creationId xmlns:a16="http://schemas.microsoft.com/office/drawing/2014/main" id="{3B79E740-2AB4-ED47-B32D-6CCFC298EEC3}"/>
                  </a:ext>
                </a:extLst>
              </p:cNvPr>
              <p:cNvSpPr/>
              <p:nvPr/>
            </p:nvSpPr>
            <p:spPr bwMode="auto">
              <a:xfrm>
                <a:off x="3953595" y="1938161"/>
                <a:ext cx="61192" cy="4114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Rounded Corners 207">
                <a:extLst>
                  <a:ext uri="{FF2B5EF4-FFF2-40B4-BE49-F238E27FC236}">
                    <a16:creationId xmlns:a16="http://schemas.microsoft.com/office/drawing/2014/main" id="{4FBEE517-6FBB-6A48-A682-D6453D4DB39C}"/>
                  </a:ext>
                </a:extLst>
              </p:cNvPr>
              <p:cNvSpPr/>
              <p:nvPr/>
            </p:nvSpPr>
            <p:spPr bwMode="auto">
              <a:xfrm>
                <a:off x="4697735" y="1938161"/>
                <a:ext cx="61192" cy="4114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Rounded Corners 208">
                <a:extLst>
                  <a:ext uri="{FF2B5EF4-FFF2-40B4-BE49-F238E27FC236}">
                    <a16:creationId xmlns:a16="http://schemas.microsoft.com/office/drawing/2014/main" id="{B41DF2B8-2E61-D241-B67D-CE9272894CA3}"/>
                  </a:ext>
                </a:extLst>
              </p:cNvPr>
              <p:cNvSpPr/>
              <p:nvPr/>
            </p:nvSpPr>
            <p:spPr bwMode="auto">
              <a:xfrm>
                <a:off x="4859201" y="2029601"/>
                <a:ext cx="61192" cy="228600"/>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Rounded Corners 209">
                <a:extLst>
                  <a:ext uri="{FF2B5EF4-FFF2-40B4-BE49-F238E27FC236}">
                    <a16:creationId xmlns:a16="http://schemas.microsoft.com/office/drawing/2014/main" id="{75BF7CA8-63C2-0442-9FCD-662B96095245}"/>
                  </a:ext>
                </a:extLst>
              </p:cNvPr>
              <p:cNvSpPr/>
              <p:nvPr/>
            </p:nvSpPr>
            <p:spPr bwMode="auto">
              <a:xfrm>
                <a:off x="5054438" y="2075321"/>
                <a:ext cx="64008" cy="137160"/>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21" name="グループ化 165">
            <a:extLst>
              <a:ext uri="{FF2B5EF4-FFF2-40B4-BE49-F238E27FC236}">
                <a16:creationId xmlns:a16="http://schemas.microsoft.com/office/drawing/2014/main" id="{EA7644A4-7390-3649-8DEF-407052104FB6}"/>
              </a:ext>
            </a:extLst>
          </p:cNvPr>
          <p:cNvGrpSpPr/>
          <p:nvPr/>
        </p:nvGrpSpPr>
        <p:grpSpPr>
          <a:xfrm>
            <a:off x="7481570" y="3026298"/>
            <a:ext cx="927729" cy="584854"/>
            <a:chOff x="7464605" y="3410422"/>
            <a:chExt cx="927729" cy="584854"/>
          </a:xfrm>
        </p:grpSpPr>
        <p:sp>
          <p:nvSpPr>
            <p:cNvPr id="122" name="Rectangle 179">
              <a:extLst>
                <a:ext uri="{FF2B5EF4-FFF2-40B4-BE49-F238E27FC236}">
                  <a16:creationId xmlns:a16="http://schemas.microsoft.com/office/drawing/2014/main" id="{3FD6AE99-35C2-B541-B660-FF9341280E0B}"/>
                </a:ext>
              </a:extLst>
            </p:cNvPr>
            <p:cNvSpPr/>
            <p:nvPr/>
          </p:nvSpPr>
          <p:spPr bwMode="auto">
            <a:xfrm>
              <a:off x="7464605" y="3410422"/>
              <a:ext cx="927729"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742">
                <a:defRPr/>
              </a:pPr>
              <a:r>
                <a:rPr lang="ja-JP" altLang="en-US" sz="1400" kern="0" dirty="0">
                  <a:gradFill>
                    <a:gsLst>
                      <a:gs pos="0">
                        <a:srgbClr val="FFFFFF"/>
                      </a:gs>
                      <a:gs pos="100000">
                        <a:srgbClr val="FFFFFF"/>
                      </a:gs>
                    </a:gsLst>
                    <a:lin ang="4800000" scaled="0"/>
                  </a:gradFill>
                  <a:latin typeface="Segoe UI Semibold"/>
                  <a:ea typeface="Yu Gothic UI"/>
                  <a:cs typeface="Segoe UI Semibold" panose="020B0702040204020203" pitchFamily="34" charset="0"/>
                </a:rPr>
                <a:t>意思決定</a:t>
              </a:r>
              <a:endParaRPr lang="en-US" sz="1400" kern="0" dirty="0">
                <a:gradFill>
                  <a:gsLst>
                    <a:gs pos="0">
                      <a:srgbClr val="FFFFFF"/>
                    </a:gs>
                    <a:gs pos="100000">
                      <a:srgbClr val="FFFFFF"/>
                    </a:gs>
                  </a:gsLst>
                  <a:lin ang="4800000" scaled="0"/>
                </a:gradFill>
                <a:latin typeface="Segoe UI Semibold"/>
                <a:ea typeface="Yu Gothic UI"/>
                <a:cs typeface="Segoe UI Semibold" panose="020B0702040204020203" pitchFamily="34" charset="0"/>
              </a:endParaRPr>
            </a:p>
          </p:txBody>
        </p:sp>
        <p:grpSp>
          <p:nvGrpSpPr>
            <p:cNvPr id="123" name="Decision">
              <a:extLst>
                <a:ext uri="{FF2B5EF4-FFF2-40B4-BE49-F238E27FC236}">
                  <a16:creationId xmlns:a16="http://schemas.microsoft.com/office/drawing/2014/main" id="{E2CA140A-E31B-6541-A6EE-E5F97E16354D}"/>
                </a:ext>
              </a:extLst>
            </p:cNvPr>
            <p:cNvGrpSpPr/>
            <p:nvPr/>
          </p:nvGrpSpPr>
          <p:grpSpPr>
            <a:xfrm>
              <a:off x="7787303" y="3693716"/>
              <a:ext cx="309543" cy="301560"/>
              <a:chOff x="9270987" y="-1469571"/>
              <a:chExt cx="2835263" cy="2609290"/>
            </a:xfrm>
          </p:grpSpPr>
          <p:sp>
            <p:nvSpPr>
              <p:cNvPr id="124" name="Circle: Hollow 180">
                <a:extLst>
                  <a:ext uri="{FF2B5EF4-FFF2-40B4-BE49-F238E27FC236}">
                    <a16:creationId xmlns:a16="http://schemas.microsoft.com/office/drawing/2014/main" id="{1867DD16-05BE-354E-B482-4D85621C906E}"/>
                  </a:ext>
                </a:extLst>
              </p:cNvPr>
              <p:cNvSpPr/>
              <p:nvPr/>
            </p:nvSpPr>
            <p:spPr bwMode="auto">
              <a:xfrm>
                <a:off x="10835804" y="-821079"/>
                <a:ext cx="1270446" cy="1270446"/>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Rounded Corners 181">
                <a:extLst>
                  <a:ext uri="{FF2B5EF4-FFF2-40B4-BE49-F238E27FC236}">
                    <a16:creationId xmlns:a16="http://schemas.microsoft.com/office/drawing/2014/main" id="{4F8492B8-1139-1243-B238-2FFE6D3513B1}"/>
                  </a:ext>
                </a:extLst>
              </p:cNvPr>
              <p:cNvSpPr/>
              <p:nvPr/>
            </p:nvSpPr>
            <p:spPr bwMode="auto">
              <a:xfrm flipH="1">
                <a:off x="11432646" y="403252"/>
                <a:ext cx="137161" cy="45720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Rounded Corners 182">
                <a:extLst>
                  <a:ext uri="{FF2B5EF4-FFF2-40B4-BE49-F238E27FC236}">
                    <a16:creationId xmlns:a16="http://schemas.microsoft.com/office/drawing/2014/main" id="{8154A5B5-30A9-514F-89CF-5A16464C20FB}"/>
                  </a:ext>
                </a:extLst>
              </p:cNvPr>
              <p:cNvSpPr/>
              <p:nvPr/>
            </p:nvSpPr>
            <p:spPr bwMode="auto">
              <a:xfrm rot="5400000">
                <a:off x="11444075" y="520015"/>
                <a:ext cx="114302" cy="640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Rounded Corners 183">
                <a:extLst>
                  <a:ext uri="{FF2B5EF4-FFF2-40B4-BE49-F238E27FC236}">
                    <a16:creationId xmlns:a16="http://schemas.microsoft.com/office/drawing/2014/main" id="{717759DA-1346-9046-AA7F-B7ADCAFDB546}"/>
                  </a:ext>
                </a:extLst>
              </p:cNvPr>
              <p:cNvSpPr/>
              <p:nvPr/>
            </p:nvSpPr>
            <p:spPr bwMode="auto">
              <a:xfrm rot="16200000" flipH="1">
                <a:off x="11444076" y="762529"/>
                <a:ext cx="114301" cy="640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8" name="Group 184">
                <a:extLst>
                  <a:ext uri="{FF2B5EF4-FFF2-40B4-BE49-F238E27FC236}">
                    <a16:creationId xmlns:a16="http://schemas.microsoft.com/office/drawing/2014/main" id="{14F09EBD-39FF-1F44-BBB8-CDF547DF7A54}"/>
                  </a:ext>
                </a:extLst>
              </p:cNvPr>
              <p:cNvGrpSpPr/>
              <p:nvPr/>
            </p:nvGrpSpPr>
            <p:grpSpPr>
              <a:xfrm>
                <a:off x="11220148" y="-496522"/>
                <a:ext cx="552194" cy="552194"/>
                <a:chOff x="11220148" y="-496522"/>
                <a:chExt cx="552194" cy="552194"/>
              </a:xfrm>
              <a:solidFill>
                <a:srgbClr val="50E6FF"/>
              </a:solidFill>
            </p:grpSpPr>
            <p:sp>
              <p:nvSpPr>
                <p:cNvPr id="136" name="Rectangle: Rounded Corners 192">
                  <a:extLst>
                    <a:ext uri="{FF2B5EF4-FFF2-40B4-BE49-F238E27FC236}">
                      <a16:creationId xmlns:a16="http://schemas.microsoft.com/office/drawing/2014/main" id="{65199C47-4EA2-8646-A008-77E1552A4C03}"/>
                    </a:ext>
                  </a:extLst>
                </p:cNvPr>
                <p:cNvSpPr/>
                <p:nvPr/>
              </p:nvSpPr>
              <p:spPr bwMode="auto">
                <a:xfrm rot="27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Rounded Corners 193">
                  <a:extLst>
                    <a:ext uri="{FF2B5EF4-FFF2-40B4-BE49-F238E27FC236}">
                      <a16:creationId xmlns:a16="http://schemas.microsoft.com/office/drawing/2014/main" id="{E281C04B-B51E-9B45-B75D-FAF2A3EC5E9A}"/>
                    </a:ext>
                  </a:extLst>
                </p:cNvPr>
                <p:cNvSpPr/>
                <p:nvPr/>
              </p:nvSpPr>
              <p:spPr bwMode="auto">
                <a:xfrm rot="81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9" name="Freeform: Shape 185">
                <a:extLst>
                  <a:ext uri="{FF2B5EF4-FFF2-40B4-BE49-F238E27FC236}">
                    <a16:creationId xmlns:a16="http://schemas.microsoft.com/office/drawing/2014/main" id="{E4C39728-D688-C240-B381-D3E4EDEAB519}"/>
                  </a:ext>
                </a:extLst>
              </p:cNvPr>
              <p:cNvSpPr/>
              <p:nvPr/>
            </p:nvSpPr>
            <p:spPr bwMode="auto">
              <a:xfrm>
                <a:off x="9855966" y="-1469571"/>
                <a:ext cx="1713841" cy="686542"/>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0" name="Group 186">
                <a:extLst>
                  <a:ext uri="{FF2B5EF4-FFF2-40B4-BE49-F238E27FC236}">
                    <a16:creationId xmlns:a16="http://schemas.microsoft.com/office/drawing/2014/main" id="{61155E36-CEE2-A148-AD13-C1BFEBCBABCA}"/>
                  </a:ext>
                </a:extLst>
              </p:cNvPr>
              <p:cNvGrpSpPr/>
              <p:nvPr/>
            </p:nvGrpSpPr>
            <p:grpSpPr>
              <a:xfrm>
                <a:off x="9270987" y="-821079"/>
                <a:ext cx="1270446" cy="1934542"/>
                <a:chOff x="9270987" y="-821079"/>
                <a:chExt cx="1270446" cy="1934542"/>
              </a:xfrm>
            </p:grpSpPr>
            <p:sp>
              <p:nvSpPr>
                <p:cNvPr id="131" name="Freeform: Shape 187">
                  <a:extLst>
                    <a:ext uri="{FF2B5EF4-FFF2-40B4-BE49-F238E27FC236}">
                      <a16:creationId xmlns:a16="http://schemas.microsoft.com/office/drawing/2014/main" id="{EC3554CB-201B-2143-A744-45555A84CBA0}"/>
                    </a:ext>
                  </a:extLst>
                </p:cNvPr>
                <p:cNvSpPr/>
                <p:nvPr/>
              </p:nvSpPr>
              <p:spPr bwMode="auto">
                <a:xfrm>
                  <a:off x="9270987" y="-821079"/>
                  <a:ext cx="1270446" cy="1270446"/>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2" name="Group 188">
                  <a:extLst>
                    <a:ext uri="{FF2B5EF4-FFF2-40B4-BE49-F238E27FC236}">
                      <a16:creationId xmlns:a16="http://schemas.microsoft.com/office/drawing/2014/main" id="{3199FE31-B7BE-874A-9EDC-847418592DC1}"/>
                    </a:ext>
                  </a:extLst>
                </p:cNvPr>
                <p:cNvGrpSpPr/>
                <p:nvPr/>
              </p:nvGrpSpPr>
              <p:grpSpPr>
                <a:xfrm>
                  <a:off x="9447806" y="403252"/>
                  <a:ext cx="905722" cy="710211"/>
                  <a:chOff x="9447806" y="403252"/>
                  <a:chExt cx="905722" cy="710211"/>
                </a:xfrm>
                <a:solidFill>
                  <a:srgbClr val="50E6FF"/>
                </a:solidFill>
              </p:grpSpPr>
              <p:sp>
                <p:nvSpPr>
                  <p:cNvPr id="133" name="Rectangle: Rounded Corners 189">
                    <a:extLst>
                      <a:ext uri="{FF2B5EF4-FFF2-40B4-BE49-F238E27FC236}">
                        <a16:creationId xmlns:a16="http://schemas.microsoft.com/office/drawing/2014/main" id="{F0ADC502-9869-7B44-AD52-ED07D36BA34A}"/>
                      </a:ext>
                    </a:extLst>
                  </p:cNvPr>
                  <p:cNvSpPr/>
                  <p:nvPr/>
                </p:nvSpPr>
                <p:spPr bwMode="auto">
                  <a:xfrm flipH="1">
                    <a:off x="9836259" y="403252"/>
                    <a:ext cx="137161" cy="710211"/>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Rounded Corners 190">
                    <a:extLst>
                      <a:ext uri="{FF2B5EF4-FFF2-40B4-BE49-F238E27FC236}">
                        <a16:creationId xmlns:a16="http://schemas.microsoft.com/office/drawing/2014/main" id="{7E9AA8EF-A632-B24D-B149-A50F27691AA8}"/>
                      </a:ext>
                    </a:extLst>
                  </p:cNvPr>
                  <p:cNvSpPr/>
                  <p:nvPr/>
                </p:nvSpPr>
                <p:spPr bwMode="auto">
                  <a:xfrm rot="3197686">
                    <a:off x="10008850" y="651533"/>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Rounded Corners 191">
                    <a:extLst>
                      <a:ext uri="{FF2B5EF4-FFF2-40B4-BE49-F238E27FC236}">
                        <a16:creationId xmlns:a16="http://schemas.microsoft.com/office/drawing/2014/main" id="{B4ACF262-89A4-4C48-B2AF-59DB24B67B0B}"/>
                      </a:ext>
                    </a:extLst>
                  </p:cNvPr>
                  <p:cNvSpPr/>
                  <p:nvPr/>
                </p:nvSpPr>
                <p:spPr bwMode="auto">
                  <a:xfrm rot="18402314" flipH="1">
                    <a:off x="9655322" y="643446"/>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pic>
        <p:nvPicPr>
          <p:cNvPr id="138" name="2F358329-2C19-4FBA-B51C-51CE75BE790F">
            <a:extLst>
              <a:ext uri="{FF2B5EF4-FFF2-40B4-BE49-F238E27FC236}">
                <a16:creationId xmlns:a16="http://schemas.microsoft.com/office/drawing/2014/main" id="{1D3DEC88-FF73-3D44-AEC1-CDE6D1C770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11" t="12715" r="35915" b="44737"/>
          <a:stretch/>
        </p:blipFill>
        <p:spPr bwMode="auto">
          <a:xfrm>
            <a:off x="9544526" y="3259629"/>
            <a:ext cx="386382" cy="44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Rectangle 73">
            <a:extLst>
              <a:ext uri="{FF2B5EF4-FFF2-40B4-BE49-F238E27FC236}">
                <a16:creationId xmlns:a16="http://schemas.microsoft.com/office/drawing/2014/main" id="{749BA04C-DA2C-554E-AC4B-3D267EA0044A}"/>
              </a:ext>
            </a:extLst>
          </p:cNvPr>
          <p:cNvSpPr/>
          <p:nvPr/>
        </p:nvSpPr>
        <p:spPr bwMode="auto">
          <a:xfrm>
            <a:off x="5555136" y="3947427"/>
            <a:ext cx="1634027" cy="9233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Speech to Text</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Text to Speech</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Speech</a:t>
            </a:r>
            <a:r>
              <a:rPr kumimoji="1" lang="ja-JP" altLang="en-US" sz="1200" dirty="0">
                <a:solidFill>
                  <a:srgbClr val="F4F5F6"/>
                </a:solidFill>
                <a:latin typeface="Segoe UI" panose="020B0502040204020203" pitchFamily="34" charset="0"/>
              </a:rPr>
              <a:t> </a:t>
            </a:r>
            <a:r>
              <a:rPr kumimoji="1" lang="en-US" altLang="ja-JP" sz="1200" dirty="0">
                <a:solidFill>
                  <a:srgbClr val="F4F5F6"/>
                </a:solidFill>
                <a:latin typeface="Segoe UI" panose="020B0502040204020203" pitchFamily="34" charset="0"/>
              </a:rPr>
              <a:t>Translation</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Speaker Recognition</a:t>
            </a:r>
          </a:p>
        </p:txBody>
      </p:sp>
      <p:sp>
        <p:nvSpPr>
          <p:cNvPr id="140" name="Rectangle 73">
            <a:extLst>
              <a:ext uri="{FF2B5EF4-FFF2-40B4-BE49-F238E27FC236}">
                <a16:creationId xmlns:a16="http://schemas.microsoft.com/office/drawing/2014/main" id="{10E3D319-D98F-224C-A6C8-D8B39738E691}"/>
              </a:ext>
            </a:extLst>
          </p:cNvPr>
          <p:cNvSpPr/>
          <p:nvPr/>
        </p:nvSpPr>
        <p:spPr bwMode="auto">
          <a:xfrm>
            <a:off x="3613590" y="3945404"/>
            <a:ext cx="159993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Computer Vision</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Custom Vision</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Face API</a:t>
            </a:r>
          </a:p>
        </p:txBody>
      </p:sp>
      <p:sp>
        <p:nvSpPr>
          <p:cNvPr id="141" name="Rectangle 73">
            <a:extLst>
              <a:ext uri="{FF2B5EF4-FFF2-40B4-BE49-F238E27FC236}">
                <a16:creationId xmlns:a16="http://schemas.microsoft.com/office/drawing/2014/main" id="{562273D7-B8BC-9B4A-A1BA-56CB216F7BE4}"/>
              </a:ext>
            </a:extLst>
          </p:cNvPr>
          <p:cNvSpPr/>
          <p:nvPr/>
        </p:nvSpPr>
        <p:spPr bwMode="auto">
          <a:xfrm>
            <a:off x="1517463" y="3961716"/>
            <a:ext cx="2362808" cy="11079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Entity recognition</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Sentiment analysis</a:t>
            </a:r>
          </a:p>
          <a:p>
            <a:pPr marL="285750" indent="-285750" defTabSz="914400">
              <a:buFont typeface="Arial" panose="020B0604020202020204" pitchFamily="34" charset="0"/>
              <a:buChar char="•"/>
              <a:defRPr/>
            </a:pPr>
            <a:r>
              <a:rPr kumimoji="1" lang="en-US" altLang="ja-JP" sz="1200" dirty="0" err="1">
                <a:solidFill>
                  <a:srgbClr val="F4F5F6"/>
                </a:solidFill>
                <a:latin typeface="Segoe UI" panose="020B0502040204020203" pitchFamily="34" charset="0"/>
              </a:rPr>
              <a:t>QnA</a:t>
            </a:r>
            <a:r>
              <a:rPr kumimoji="1" lang="en-US" altLang="ja-JP" sz="1200" dirty="0">
                <a:solidFill>
                  <a:srgbClr val="F4F5F6"/>
                </a:solidFill>
                <a:latin typeface="Segoe UI" panose="020B0502040204020203" pitchFamily="34" charset="0"/>
              </a:rPr>
              <a:t> Maker</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Conversational language understanding</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Translator</a:t>
            </a:r>
          </a:p>
        </p:txBody>
      </p:sp>
      <p:sp>
        <p:nvSpPr>
          <p:cNvPr id="142" name="Rectangle 73">
            <a:extLst>
              <a:ext uri="{FF2B5EF4-FFF2-40B4-BE49-F238E27FC236}">
                <a16:creationId xmlns:a16="http://schemas.microsoft.com/office/drawing/2014/main" id="{51C02EEE-F306-0A4E-A2E0-C758C6283082}"/>
              </a:ext>
            </a:extLst>
          </p:cNvPr>
          <p:cNvSpPr/>
          <p:nvPr/>
        </p:nvSpPr>
        <p:spPr bwMode="auto">
          <a:xfrm>
            <a:off x="7420990" y="3942010"/>
            <a:ext cx="163402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Anomaly Detector</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Content Moderator</a:t>
            </a:r>
          </a:p>
          <a:p>
            <a:pPr marL="285750" indent="-285750" defTabSz="914400">
              <a:buFont typeface="Arial" panose="020B0604020202020204" pitchFamily="34" charset="0"/>
              <a:buChar char="•"/>
              <a:defRPr/>
            </a:pPr>
            <a:r>
              <a:rPr kumimoji="1" lang="en-US" altLang="ja-JP" sz="1200" dirty="0">
                <a:solidFill>
                  <a:srgbClr val="F4F5F6"/>
                </a:solidFill>
                <a:latin typeface="Segoe UI" panose="020B0502040204020203" pitchFamily="34" charset="0"/>
              </a:rPr>
              <a:t>Personalizer</a:t>
            </a:r>
          </a:p>
        </p:txBody>
      </p:sp>
      <p:sp>
        <p:nvSpPr>
          <p:cNvPr id="143" name="TextBox 37">
            <a:extLst>
              <a:ext uri="{FF2B5EF4-FFF2-40B4-BE49-F238E27FC236}">
                <a16:creationId xmlns:a16="http://schemas.microsoft.com/office/drawing/2014/main" id="{B0A68053-A54B-CA42-AAC4-BE4D9AE90ACA}"/>
              </a:ext>
            </a:extLst>
          </p:cNvPr>
          <p:cNvSpPr txBox="1"/>
          <p:nvPr/>
        </p:nvSpPr>
        <p:spPr>
          <a:xfrm>
            <a:off x="9246491" y="4019690"/>
            <a:ext cx="1180992" cy="325636"/>
          </a:xfrm>
          <a:prstGeom prst="roundRect">
            <a:avLst>
              <a:gd name="adj" fmla="val 10373"/>
            </a:avLst>
          </a:prstGeom>
          <a:gradFill flip="none" rotWithShape="1">
            <a:gsLst>
              <a:gs pos="0">
                <a:srgbClr val="FF9349"/>
              </a:gs>
              <a:gs pos="100000">
                <a:srgbClr val="8661C5"/>
              </a:gs>
            </a:gsLst>
            <a:lin ang="2700000" scaled="1"/>
            <a:tileRect/>
          </a:gradFill>
        </p:spPr>
        <p:txBody>
          <a:bodyPr wrap="none" lIns="91440" tIns="45720" rIns="91440" bIns="45720" rtlCol="0">
            <a:spAutoFit/>
          </a:bodyPr>
          <a:lstStyle/>
          <a:p>
            <a:pPr algn="ctr" defTabSz="914400">
              <a:defRPr/>
            </a:pPr>
            <a:r>
              <a:rPr lang="en-US" sz="1400" kern="0" dirty="0">
                <a:gradFill flip="none" rotWithShape="1">
                  <a:gsLst>
                    <a:gs pos="0">
                      <a:srgbClr val="000000"/>
                    </a:gs>
                    <a:gs pos="100000">
                      <a:srgbClr val="000000"/>
                    </a:gs>
                  </a:gsLst>
                  <a:lin ang="2700000" scaled="1"/>
                  <a:tileRect/>
                </a:gradFill>
                <a:latin typeface="Segoe UI Semibold"/>
              </a:rPr>
              <a:t>New service</a:t>
            </a:r>
          </a:p>
        </p:txBody>
      </p:sp>
      <p:sp>
        <p:nvSpPr>
          <p:cNvPr id="144" name="Rectangle 2">
            <a:extLst>
              <a:ext uri="{FF2B5EF4-FFF2-40B4-BE49-F238E27FC236}">
                <a16:creationId xmlns:a16="http://schemas.microsoft.com/office/drawing/2014/main" id="{357570B7-165D-EC40-98DD-A7F3170FC20B}"/>
              </a:ext>
            </a:extLst>
          </p:cNvPr>
          <p:cNvSpPr/>
          <p:nvPr/>
        </p:nvSpPr>
        <p:spPr bwMode="auto">
          <a:xfrm>
            <a:off x="9246491" y="3017519"/>
            <a:ext cx="878805"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742">
              <a:defRPr/>
            </a:pPr>
            <a:r>
              <a:rPr lang="en-US" sz="1400" kern="0" dirty="0" err="1">
                <a:gradFill>
                  <a:gsLst>
                    <a:gs pos="0">
                      <a:srgbClr val="FFFFFF"/>
                    </a:gs>
                    <a:gs pos="100000">
                      <a:srgbClr val="FFFFFF"/>
                    </a:gs>
                  </a:gsLst>
                  <a:lin ang="4800000" scaled="0"/>
                </a:gradFill>
                <a:latin typeface="Segoe UI Semibold"/>
                <a:ea typeface="Yu Gothic UI"/>
                <a:cs typeface="Segoe UI Semibold" panose="020B0702040204020203" pitchFamily="34" charset="0"/>
              </a:rPr>
              <a:t>OpenAI</a:t>
            </a:r>
            <a:endParaRPr lang="en-US" sz="1400" kern="0" dirty="0">
              <a:gradFill>
                <a:gsLst>
                  <a:gs pos="0">
                    <a:srgbClr val="FFFFFF"/>
                  </a:gs>
                  <a:gs pos="100000">
                    <a:srgbClr val="FFFFFF"/>
                  </a:gs>
                </a:gsLst>
                <a:lin ang="4800000" scaled="0"/>
              </a:gradFill>
              <a:latin typeface="Segoe UI Semibold"/>
              <a:ea typeface="Yu Gothic UI"/>
              <a:cs typeface="Segoe UI Semibold" panose="020B0702040204020203" pitchFamily="34" charset="0"/>
            </a:endParaRPr>
          </a:p>
        </p:txBody>
      </p:sp>
      <p:sp>
        <p:nvSpPr>
          <p:cNvPr id="3" name="Content Placeholder 13">
            <a:extLst>
              <a:ext uri="{FF2B5EF4-FFF2-40B4-BE49-F238E27FC236}">
                <a16:creationId xmlns:a16="http://schemas.microsoft.com/office/drawing/2014/main" id="{D00EF22C-9475-114F-A33B-CE07336E95C8}"/>
              </a:ext>
            </a:extLst>
          </p:cNvPr>
          <p:cNvSpPr txBox="1">
            <a:spLocks/>
          </p:cNvSpPr>
          <p:nvPr/>
        </p:nvSpPr>
        <p:spPr>
          <a:xfrm>
            <a:off x="8879522" y="4854893"/>
            <a:ext cx="3095921" cy="16927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2296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ja-JP" altLang="en-US" sz="1100" b="1" i="0" u="none" strike="noStrike" kern="0" cap="none" spc="0" normalizeH="0" baseline="0" noProof="0" dirty="0">
                <a:ln>
                  <a:noFill/>
                </a:ln>
                <a:solidFill>
                  <a:srgbClr val="FFC000"/>
                </a:solidFill>
                <a:effectLst/>
                <a:uLnTx/>
                <a:uFillTx/>
                <a:latin typeface="游ゴシック" panose="020F0502020204030204"/>
                <a:ea typeface="游ゴシック" panose="020B0400000000000000" pitchFamily="50" charset="-128"/>
                <a:cs typeface="Segoe UI Semibold" panose="020B0702040204020203" pitchFamily="34" charset="0"/>
              </a:rPr>
              <a:t>カスタム可能な学習済み</a:t>
            </a:r>
            <a:r>
              <a:rPr kumimoji="0" lang="en-US" altLang="ja-JP" sz="1100" b="1" i="0" u="none" strike="noStrike" kern="0" cap="none" spc="0" normalizeH="0" baseline="0" noProof="0" dirty="0">
                <a:ln>
                  <a:noFill/>
                </a:ln>
                <a:solidFill>
                  <a:srgbClr val="FFC000"/>
                </a:solidFill>
                <a:effectLst/>
                <a:uLnTx/>
                <a:uFillTx/>
                <a:latin typeface="游ゴシック" panose="020F0502020204030204"/>
                <a:ea typeface="游ゴシック" panose="020B0400000000000000" pitchFamily="50" charset="-128"/>
                <a:cs typeface="Segoe UI Semibold" panose="020B0702040204020203" pitchFamily="34" charset="0"/>
              </a:rPr>
              <a:t>AI</a:t>
            </a:r>
            <a:r>
              <a:rPr kumimoji="0" lang="ja-JP" altLang="en-US" sz="1100" b="1" i="0" u="none" strike="noStrike" kern="0" cap="none" spc="0" normalizeH="0" baseline="0" noProof="0" dirty="0">
                <a:ln>
                  <a:noFill/>
                </a:ln>
                <a:solidFill>
                  <a:srgbClr val="FFC000"/>
                </a:solidFill>
                <a:effectLst/>
                <a:uLnTx/>
                <a:uFillTx/>
                <a:latin typeface="游ゴシック" panose="020F0502020204030204"/>
                <a:ea typeface="游ゴシック" panose="020B0400000000000000" pitchFamily="50" charset="-128"/>
                <a:cs typeface="Segoe UI Semibold" panose="020B0702040204020203" pitchFamily="34" charset="0"/>
              </a:rPr>
              <a:t>モデル</a:t>
            </a:r>
            <a:endParaRPr kumimoji="0" lang="en-US" sz="1100" b="1" i="0" u="none" strike="noStrike" kern="0" cap="none" spc="0" normalizeH="0" baseline="0" noProof="0" dirty="0">
              <a:ln>
                <a:noFill/>
              </a:ln>
              <a:solidFill>
                <a:srgbClr val="FFC000"/>
              </a:solidFill>
              <a:effectLst/>
              <a:uLnTx/>
              <a:uFillTx/>
              <a:latin typeface="游ゴシック" panose="020F0502020204030204"/>
              <a:ea typeface="游ゴシック" panose="020B0400000000000000" pitchFamily="50" charset="-128"/>
              <a:cs typeface="Segoe UI Semibold" panose="020B0702040204020203" pitchFamily="34" charset="0"/>
            </a:endParaRPr>
          </a:p>
        </p:txBody>
      </p:sp>
    </p:spTree>
    <p:extLst>
      <p:ext uri="{BB962C8B-B14F-4D97-AF65-F5344CB8AC3E}">
        <p14:creationId xmlns:p14="http://schemas.microsoft.com/office/powerpoint/2010/main" val="199705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7D40-0A3C-324F-A3AF-03C1DE61686B}"/>
              </a:ext>
            </a:extLst>
          </p:cNvPr>
          <p:cNvSpPr>
            <a:spLocks noGrp="1"/>
          </p:cNvSpPr>
          <p:nvPr>
            <p:ph type="title"/>
          </p:nvPr>
        </p:nvSpPr>
        <p:spPr/>
        <p:txBody>
          <a:bodyPr>
            <a:normAutofit fontScale="90000"/>
          </a:bodyPr>
          <a:lstStyle/>
          <a:p>
            <a:r>
              <a:rPr lang="en-JP" dirty="0"/>
              <a:t>補足: Azure Cognitive Services – Custom Vision</a:t>
            </a:r>
          </a:p>
        </p:txBody>
      </p:sp>
      <p:sp>
        <p:nvSpPr>
          <p:cNvPr id="4" name="スライド番号プレースホルダー 1">
            <a:extLst>
              <a:ext uri="{FF2B5EF4-FFF2-40B4-BE49-F238E27FC236}">
                <a16:creationId xmlns:a16="http://schemas.microsoft.com/office/drawing/2014/main" id="{076AA776-E760-2244-AFA4-72B8BDE021F2}"/>
              </a:ext>
            </a:extLst>
          </p:cNvPr>
          <p:cNvSpPr txBox="1">
            <a:spLocks/>
          </p:cNvSpPr>
          <p:nvPr/>
        </p:nvSpPr>
        <p:spPr>
          <a:xfrm rot="10800000" flipH="1" flipV="1">
            <a:off x="11581328" y="6341639"/>
            <a:ext cx="527065" cy="417965"/>
          </a:xfrm>
        </p:spPr>
        <p:txBody>
          <a:bodyPr/>
          <a:lstStyle>
            <a:defPPr>
              <a:defRPr lang="en-US"/>
            </a:defPPr>
            <a:lvl1pPr marL="0" algn="l" defTabSz="1243553" rtl="0" eaLnBrk="1" latinLnBrk="0" hangingPunct="1">
              <a:defRPr sz="2448" kern="1200">
                <a:solidFill>
                  <a:schemeClr val="tx1"/>
                </a:solidFill>
                <a:latin typeface="+mn-lt"/>
                <a:ea typeface="+mn-ea"/>
                <a:cs typeface="+mn-cs"/>
              </a:defRPr>
            </a:lvl1pPr>
            <a:lvl2pPr marL="621777" algn="l" defTabSz="1243553" rtl="0" eaLnBrk="1" latinLnBrk="0" hangingPunct="1">
              <a:defRPr sz="2448" kern="1200">
                <a:solidFill>
                  <a:schemeClr val="tx1"/>
                </a:solidFill>
                <a:latin typeface="+mn-lt"/>
                <a:ea typeface="+mn-ea"/>
                <a:cs typeface="+mn-cs"/>
              </a:defRPr>
            </a:lvl2pPr>
            <a:lvl3pPr marL="1243553" algn="l" defTabSz="1243553" rtl="0" eaLnBrk="1" latinLnBrk="0" hangingPunct="1">
              <a:defRPr sz="2448" kern="1200">
                <a:solidFill>
                  <a:schemeClr val="tx1"/>
                </a:solidFill>
                <a:latin typeface="+mn-lt"/>
                <a:ea typeface="+mn-ea"/>
                <a:cs typeface="+mn-cs"/>
              </a:defRPr>
            </a:lvl3pPr>
            <a:lvl4pPr marL="1865329" algn="l" defTabSz="1243553" rtl="0" eaLnBrk="1" latinLnBrk="0" hangingPunct="1">
              <a:defRPr sz="2448" kern="1200">
                <a:solidFill>
                  <a:schemeClr val="tx1"/>
                </a:solidFill>
                <a:latin typeface="+mn-lt"/>
                <a:ea typeface="+mn-ea"/>
                <a:cs typeface="+mn-cs"/>
              </a:defRPr>
            </a:lvl4pPr>
            <a:lvl5pPr marL="2487106" algn="l" defTabSz="1243553" rtl="0" eaLnBrk="1" latinLnBrk="0" hangingPunct="1">
              <a:defRPr sz="2448" kern="1200">
                <a:solidFill>
                  <a:schemeClr val="tx1"/>
                </a:solidFill>
                <a:latin typeface="+mn-lt"/>
                <a:ea typeface="+mn-ea"/>
                <a:cs typeface="+mn-cs"/>
              </a:defRPr>
            </a:lvl5pPr>
            <a:lvl6pPr marL="3108882" algn="l" defTabSz="1243553" rtl="0" eaLnBrk="1" latinLnBrk="0" hangingPunct="1">
              <a:defRPr sz="2448" kern="1200">
                <a:solidFill>
                  <a:schemeClr val="tx1"/>
                </a:solidFill>
                <a:latin typeface="+mn-lt"/>
                <a:ea typeface="+mn-ea"/>
                <a:cs typeface="+mn-cs"/>
              </a:defRPr>
            </a:lvl6pPr>
            <a:lvl7pPr marL="3730659" algn="l" defTabSz="1243553" rtl="0" eaLnBrk="1" latinLnBrk="0" hangingPunct="1">
              <a:defRPr sz="2448" kern="1200">
                <a:solidFill>
                  <a:schemeClr val="tx1"/>
                </a:solidFill>
                <a:latin typeface="+mn-lt"/>
                <a:ea typeface="+mn-ea"/>
                <a:cs typeface="+mn-cs"/>
              </a:defRPr>
            </a:lvl7pPr>
            <a:lvl8pPr marL="4352435" algn="l" defTabSz="1243553" rtl="0" eaLnBrk="1" latinLnBrk="0" hangingPunct="1">
              <a:defRPr sz="2448" kern="1200">
                <a:solidFill>
                  <a:schemeClr val="tx1"/>
                </a:solidFill>
                <a:latin typeface="+mn-lt"/>
                <a:ea typeface="+mn-ea"/>
                <a:cs typeface="+mn-cs"/>
              </a:defRPr>
            </a:lvl8pPr>
            <a:lvl9pPr marL="4974212" algn="l" defTabSz="1243553" rtl="0" eaLnBrk="1" latinLnBrk="0" hangingPunct="1">
              <a:defRPr sz="2448" kern="1200">
                <a:solidFill>
                  <a:schemeClr val="tx1"/>
                </a:solidFill>
                <a:latin typeface="+mn-lt"/>
                <a:ea typeface="+mn-ea"/>
                <a:cs typeface="+mn-cs"/>
              </a:defRPr>
            </a:lvl9pPr>
          </a:lstStyle>
          <a:p>
            <a:pPr algn="ctr" defTabSz="914367">
              <a:defRPr/>
            </a:pPr>
            <a:fld id="{56AE791B-613B-4647-9101-A2DDB989CBD3}" type="slidenum">
              <a:rPr kumimoji="1" lang="ja-JP" altLang="en-US" sz="1372">
                <a:solidFill>
                  <a:srgbClr val="353535"/>
                </a:solidFill>
                <a:latin typeface="Yu Gothic UI" panose="020B0500000000000000" pitchFamily="34" charset="-128"/>
                <a:ea typeface="Yu Gothic UI" panose="020B0500000000000000" pitchFamily="34" charset="-128"/>
              </a:rPr>
              <a:pPr algn="ctr" defTabSz="914367">
                <a:defRPr/>
              </a:pPr>
              <a:t>32</a:t>
            </a:fld>
            <a:endParaRPr kumimoji="1" lang="ja-JP" altLang="en-US" sz="1372" dirty="0">
              <a:solidFill>
                <a:srgbClr val="353535"/>
              </a:solidFill>
              <a:latin typeface="Yu Gothic UI" panose="020B0500000000000000" pitchFamily="34" charset="-128"/>
              <a:ea typeface="Yu Gothic UI" panose="020B0500000000000000" pitchFamily="34" charset="-128"/>
            </a:endParaRPr>
          </a:p>
        </p:txBody>
      </p:sp>
      <p:sp>
        <p:nvSpPr>
          <p:cNvPr id="6" name="テキスト プレースホルダー 3">
            <a:extLst>
              <a:ext uri="{FF2B5EF4-FFF2-40B4-BE49-F238E27FC236}">
                <a16:creationId xmlns:a16="http://schemas.microsoft.com/office/drawing/2014/main" id="{5192FFFC-FD49-D542-A87E-AD7317CEB094}"/>
              </a:ext>
            </a:extLst>
          </p:cNvPr>
          <p:cNvSpPr txBox="1">
            <a:spLocks/>
          </p:cNvSpPr>
          <p:nvPr/>
        </p:nvSpPr>
        <p:spPr>
          <a:xfrm>
            <a:off x="1154527" y="1282761"/>
            <a:ext cx="10171410" cy="1327596"/>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4000" kern="1200" spc="0" baseline="0">
                <a:gradFill>
                  <a:gsLst>
                    <a:gs pos="1250">
                      <a:schemeClr val="tx2"/>
                    </a:gs>
                    <a:gs pos="99000">
                      <a:schemeClr val="tx2"/>
                    </a:gs>
                  </a:gsLst>
                  <a:lin ang="5400000" scaled="0"/>
                </a:gradFill>
                <a:latin typeface="+mn-lt"/>
                <a:ea typeface="+mn-ea"/>
                <a:cs typeface="Segoe UI Semilight" panose="020B04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Tx/>
              <a:buNone/>
              <a:tabLst/>
              <a:defRPr kumimoji="1" sz="3600" kern="1200" spc="0" baseline="0">
                <a:gradFill>
                  <a:gsLst>
                    <a:gs pos="1250">
                      <a:schemeClr val="tx1"/>
                    </a:gs>
                    <a:gs pos="100000">
                      <a:schemeClr val="tx1"/>
                    </a:gs>
                  </a:gsLst>
                  <a:lin ang="5400000" scaled="0"/>
                </a:gradFill>
                <a:latin typeface="+mn-lt"/>
                <a:ea typeface="+mn-ea"/>
                <a:cs typeface="+mn-cs"/>
              </a:defRPr>
            </a:lvl2pPr>
            <a:lvl3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28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kumimoji="1"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kumimoji="1"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kumimoji="1"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kumimoji="1" sz="2040" kern="1200">
                <a:solidFill>
                  <a:schemeClr val="tx1"/>
                </a:solidFill>
                <a:latin typeface="+mn-lt"/>
                <a:ea typeface="+mn-ea"/>
                <a:cs typeface="+mn-cs"/>
              </a:defRPr>
            </a:lvl9pPr>
          </a:lstStyle>
          <a:p>
            <a:pPr algn="ctr" defTabSz="932563"/>
            <a:r>
              <a:rPr lang="ja-JP" altLang="en-US" sz="4313" b="1" dirty="0">
                <a:solidFill>
                  <a:schemeClr val="tx1"/>
                </a:solidFill>
                <a:latin typeface="Yu Gothic UI" panose="020B0500000000000000" pitchFamily="34" charset="-128"/>
                <a:ea typeface="Yu Gothic UI" panose="020B0500000000000000" pitchFamily="34" charset="-128"/>
              </a:rPr>
              <a:t>画像をアップロードしてタグ付けを行うだけで、画像識別モデルを自動生成</a:t>
            </a:r>
          </a:p>
        </p:txBody>
      </p:sp>
      <p:grpSp>
        <p:nvGrpSpPr>
          <p:cNvPr id="7" name="グループ化 1029">
            <a:extLst>
              <a:ext uri="{FF2B5EF4-FFF2-40B4-BE49-F238E27FC236}">
                <a16:creationId xmlns:a16="http://schemas.microsoft.com/office/drawing/2014/main" id="{7B0C502F-795A-C54E-8CFD-D00743FC5EEB}"/>
              </a:ext>
            </a:extLst>
          </p:cNvPr>
          <p:cNvGrpSpPr/>
          <p:nvPr/>
        </p:nvGrpSpPr>
        <p:grpSpPr>
          <a:xfrm>
            <a:off x="741997" y="3172829"/>
            <a:ext cx="3500679" cy="2373945"/>
            <a:chOff x="756875" y="3235954"/>
            <a:chExt cx="3570875" cy="2421548"/>
          </a:xfrm>
        </p:grpSpPr>
        <p:pic>
          <p:nvPicPr>
            <p:cNvPr id="8" name="図 5">
              <a:extLst>
                <a:ext uri="{FF2B5EF4-FFF2-40B4-BE49-F238E27FC236}">
                  <a16:creationId xmlns:a16="http://schemas.microsoft.com/office/drawing/2014/main" id="{0CD2B036-3B98-DB41-AFFB-CA959A407931}"/>
                </a:ext>
              </a:extLst>
            </p:cNvPr>
            <p:cNvPicPr>
              <a:picLocks noChangeAspect="1"/>
            </p:cNvPicPr>
            <p:nvPr/>
          </p:nvPicPr>
          <p:blipFill>
            <a:blip r:embed="rId2"/>
            <a:stretch>
              <a:fillRect/>
            </a:stretch>
          </p:blipFill>
          <p:spPr>
            <a:xfrm>
              <a:off x="756875" y="4413106"/>
              <a:ext cx="3570875" cy="1244396"/>
            </a:xfrm>
            <a:prstGeom prst="rect">
              <a:avLst/>
            </a:prstGeom>
          </p:spPr>
        </p:pic>
        <p:sp>
          <p:nvSpPr>
            <p:cNvPr id="9" name="テキスト ボックス 19">
              <a:extLst>
                <a:ext uri="{FF2B5EF4-FFF2-40B4-BE49-F238E27FC236}">
                  <a16:creationId xmlns:a16="http://schemas.microsoft.com/office/drawing/2014/main" id="{2E582FE0-ECDB-F243-93E5-1A82CB209A2A}"/>
                </a:ext>
              </a:extLst>
            </p:cNvPr>
            <p:cNvSpPr txBox="1"/>
            <p:nvPr/>
          </p:nvSpPr>
          <p:spPr>
            <a:xfrm>
              <a:off x="756875" y="3235954"/>
              <a:ext cx="3487939" cy="738664"/>
            </a:xfrm>
            <a:prstGeom prst="rect">
              <a:avLst/>
            </a:prstGeom>
            <a:noFill/>
          </p:spPr>
          <p:txBody>
            <a:bodyPr wrap="square" lIns="179285" tIns="143428" rIns="179285" bIns="143428" rtlCol="0">
              <a:spAutoFit/>
            </a:bodyPr>
            <a:lstStyle/>
            <a:p>
              <a:pPr algn="ctr">
                <a:lnSpc>
                  <a:spcPct val="90000"/>
                </a:lnSpc>
                <a:spcAft>
                  <a:spcPts val="588"/>
                </a:spcAft>
              </a:pPr>
              <a:r>
                <a:rPr kumimoji="1" lang="en-US" altLang="ja-JP" sz="3137" b="1" dirty="0">
                  <a:latin typeface="Yu Gothic UI" panose="020B0500000000000000" pitchFamily="34" charset="-128"/>
                  <a:ea typeface="Yu Gothic UI" panose="020B0500000000000000" pitchFamily="34" charset="-128"/>
                </a:rPr>
                <a:t>1.</a:t>
              </a:r>
              <a:r>
                <a:rPr kumimoji="1" lang="ja-JP" altLang="en-US" sz="3137" b="1" dirty="0">
                  <a:latin typeface="Yu Gothic UI" panose="020B0500000000000000" pitchFamily="34" charset="-128"/>
                  <a:ea typeface="Yu Gothic UI" panose="020B0500000000000000" pitchFamily="34" charset="-128"/>
                </a:rPr>
                <a:t>アップロード</a:t>
              </a:r>
            </a:p>
          </p:txBody>
        </p:sp>
      </p:grpSp>
      <p:grpSp>
        <p:nvGrpSpPr>
          <p:cNvPr id="10" name="グループ化 1030">
            <a:extLst>
              <a:ext uri="{FF2B5EF4-FFF2-40B4-BE49-F238E27FC236}">
                <a16:creationId xmlns:a16="http://schemas.microsoft.com/office/drawing/2014/main" id="{6B66D30D-CF7D-5A4E-99FF-25238386CB72}"/>
              </a:ext>
            </a:extLst>
          </p:cNvPr>
          <p:cNvGrpSpPr/>
          <p:nvPr/>
        </p:nvGrpSpPr>
        <p:grpSpPr>
          <a:xfrm>
            <a:off x="4048819" y="3163928"/>
            <a:ext cx="3936988" cy="2382845"/>
            <a:chOff x="4130005" y="3226875"/>
            <a:chExt cx="4015933" cy="2430626"/>
          </a:xfrm>
        </p:grpSpPr>
        <p:pic>
          <p:nvPicPr>
            <p:cNvPr id="11" name="図 13">
              <a:extLst>
                <a:ext uri="{FF2B5EF4-FFF2-40B4-BE49-F238E27FC236}">
                  <a16:creationId xmlns:a16="http://schemas.microsoft.com/office/drawing/2014/main" id="{BBEC9A49-EF64-C449-A26B-B43C7072DE1E}"/>
                </a:ext>
              </a:extLst>
            </p:cNvPr>
            <p:cNvPicPr>
              <a:picLocks noChangeAspect="1"/>
            </p:cNvPicPr>
            <p:nvPr/>
          </p:nvPicPr>
          <p:blipFill>
            <a:blip r:embed="rId3"/>
            <a:stretch>
              <a:fillRect/>
            </a:stretch>
          </p:blipFill>
          <p:spPr>
            <a:xfrm>
              <a:off x="4972405" y="4633683"/>
              <a:ext cx="2834226" cy="1023818"/>
            </a:xfrm>
            <a:prstGeom prst="rect">
              <a:avLst/>
            </a:prstGeom>
          </p:spPr>
        </p:pic>
        <p:sp>
          <p:nvSpPr>
            <p:cNvPr id="12" name="テキスト ボックス 20">
              <a:extLst>
                <a:ext uri="{FF2B5EF4-FFF2-40B4-BE49-F238E27FC236}">
                  <a16:creationId xmlns:a16="http://schemas.microsoft.com/office/drawing/2014/main" id="{3BD0EFED-9B65-A844-A10B-FAF6C7F6774F}"/>
                </a:ext>
              </a:extLst>
            </p:cNvPr>
            <p:cNvSpPr txBox="1"/>
            <p:nvPr/>
          </p:nvSpPr>
          <p:spPr>
            <a:xfrm>
              <a:off x="4657999" y="3226875"/>
              <a:ext cx="3487939" cy="1258806"/>
            </a:xfrm>
            <a:prstGeom prst="rect">
              <a:avLst/>
            </a:prstGeom>
            <a:noFill/>
          </p:spPr>
          <p:txBody>
            <a:bodyPr wrap="square" lIns="179285" tIns="143428" rIns="179285" bIns="143428" rtlCol="0">
              <a:spAutoFit/>
            </a:bodyPr>
            <a:lstStyle/>
            <a:p>
              <a:pPr algn="ctr">
                <a:lnSpc>
                  <a:spcPct val="90000"/>
                </a:lnSpc>
                <a:spcAft>
                  <a:spcPts val="588"/>
                </a:spcAft>
              </a:pPr>
              <a:r>
                <a:rPr kumimoji="1" lang="en-US" altLang="ja-JP" sz="3137" b="1" dirty="0">
                  <a:latin typeface="Yu Gothic UI" panose="020B0500000000000000" pitchFamily="34" charset="-128"/>
                  <a:ea typeface="Yu Gothic UI" panose="020B0500000000000000" pitchFamily="34" charset="-128"/>
                </a:rPr>
                <a:t>2. </a:t>
              </a:r>
              <a:r>
                <a:rPr kumimoji="1" lang="ja-JP" altLang="en-US" sz="3137" b="1" dirty="0">
                  <a:latin typeface="Yu Gothic UI" panose="020B0500000000000000" pitchFamily="34" charset="-128"/>
                  <a:ea typeface="Yu Gothic UI" panose="020B0500000000000000" pitchFamily="34" charset="-128"/>
                </a:rPr>
                <a:t>タグ付けして</a:t>
              </a:r>
              <a:endParaRPr kumimoji="1" lang="en-US" altLang="ja-JP" sz="3137" b="1" dirty="0">
                <a:latin typeface="Yu Gothic UI" panose="020B0500000000000000" pitchFamily="34" charset="-128"/>
                <a:ea typeface="Yu Gothic UI" panose="020B0500000000000000" pitchFamily="34" charset="-128"/>
              </a:endParaRPr>
            </a:p>
            <a:p>
              <a:pPr algn="ctr">
                <a:lnSpc>
                  <a:spcPct val="90000"/>
                </a:lnSpc>
                <a:spcAft>
                  <a:spcPts val="588"/>
                </a:spcAft>
              </a:pPr>
              <a:r>
                <a:rPr kumimoji="1" lang="ja-JP" altLang="en-US" sz="3137" b="1" dirty="0">
                  <a:latin typeface="Yu Gothic UI" panose="020B0500000000000000" pitchFamily="34" charset="-128"/>
                  <a:ea typeface="Yu Gothic UI" panose="020B0500000000000000" pitchFamily="34" charset="-128"/>
                </a:rPr>
                <a:t>トレーニング</a:t>
              </a:r>
            </a:p>
          </p:txBody>
        </p:sp>
        <p:cxnSp>
          <p:nvCxnSpPr>
            <p:cNvPr id="13" name="直線矢印コネクタ 22">
              <a:extLst>
                <a:ext uri="{FF2B5EF4-FFF2-40B4-BE49-F238E27FC236}">
                  <a16:creationId xmlns:a16="http://schemas.microsoft.com/office/drawing/2014/main" id="{412DDD3F-F262-7A4F-A1B1-154101E48F12}"/>
                </a:ext>
              </a:extLst>
            </p:cNvPr>
            <p:cNvCxnSpPr/>
            <p:nvPr/>
          </p:nvCxnSpPr>
          <p:spPr>
            <a:xfrm>
              <a:off x="4130005" y="3641278"/>
              <a:ext cx="360040" cy="0"/>
            </a:xfrm>
            <a:prstGeom prst="straightConnector1">
              <a:avLst/>
            </a:prstGeom>
            <a:ln w="38100">
              <a:solidFill>
                <a:schemeClr val="accent6">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 name="グループ化 1031">
            <a:extLst>
              <a:ext uri="{FF2B5EF4-FFF2-40B4-BE49-F238E27FC236}">
                <a16:creationId xmlns:a16="http://schemas.microsoft.com/office/drawing/2014/main" id="{DAE694EB-392D-C042-A2CB-7AF622F0681D}"/>
              </a:ext>
            </a:extLst>
          </p:cNvPr>
          <p:cNvGrpSpPr/>
          <p:nvPr/>
        </p:nvGrpSpPr>
        <p:grpSpPr>
          <a:xfrm>
            <a:off x="7985807" y="3172829"/>
            <a:ext cx="3980394" cy="2373944"/>
            <a:chOff x="8145938" y="3235954"/>
            <a:chExt cx="4060209" cy="2421547"/>
          </a:xfrm>
        </p:grpSpPr>
        <p:pic>
          <p:nvPicPr>
            <p:cNvPr id="15" name="図 14">
              <a:extLst>
                <a:ext uri="{FF2B5EF4-FFF2-40B4-BE49-F238E27FC236}">
                  <a16:creationId xmlns:a16="http://schemas.microsoft.com/office/drawing/2014/main" id="{B73B4DB7-378C-2E4A-91E5-7EB5AD500793}"/>
                </a:ext>
              </a:extLst>
            </p:cNvPr>
            <p:cNvPicPr>
              <a:picLocks noChangeAspect="1"/>
            </p:cNvPicPr>
            <p:nvPr/>
          </p:nvPicPr>
          <p:blipFill>
            <a:blip r:embed="rId4"/>
            <a:stretch>
              <a:fillRect/>
            </a:stretch>
          </p:blipFill>
          <p:spPr>
            <a:xfrm>
              <a:off x="8389723" y="4238308"/>
              <a:ext cx="3816424" cy="1419193"/>
            </a:xfrm>
            <a:prstGeom prst="rect">
              <a:avLst/>
            </a:prstGeom>
          </p:spPr>
        </p:pic>
        <p:sp>
          <p:nvSpPr>
            <p:cNvPr id="16" name="テキスト ボックス 21">
              <a:extLst>
                <a:ext uri="{FF2B5EF4-FFF2-40B4-BE49-F238E27FC236}">
                  <a16:creationId xmlns:a16="http://schemas.microsoft.com/office/drawing/2014/main" id="{8FE816F8-6E20-8D4F-96C4-BCD2F8A754EE}"/>
                </a:ext>
              </a:extLst>
            </p:cNvPr>
            <p:cNvSpPr txBox="1"/>
            <p:nvPr/>
          </p:nvSpPr>
          <p:spPr>
            <a:xfrm>
              <a:off x="8434804" y="3235954"/>
              <a:ext cx="3487939" cy="738664"/>
            </a:xfrm>
            <a:prstGeom prst="rect">
              <a:avLst/>
            </a:prstGeom>
            <a:noFill/>
          </p:spPr>
          <p:txBody>
            <a:bodyPr wrap="square" lIns="179285" tIns="143428" rIns="179285" bIns="143428" rtlCol="0">
              <a:spAutoFit/>
            </a:bodyPr>
            <a:lstStyle/>
            <a:p>
              <a:pPr algn="ctr">
                <a:lnSpc>
                  <a:spcPct val="90000"/>
                </a:lnSpc>
                <a:spcAft>
                  <a:spcPts val="588"/>
                </a:spcAft>
              </a:pPr>
              <a:r>
                <a:rPr kumimoji="1" lang="en-US" altLang="ja-JP" sz="3137" b="1" dirty="0">
                  <a:latin typeface="Yu Gothic UI" panose="020B0500000000000000" pitchFamily="34" charset="-128"/>
                  <a:ea typeface="Yu Gothic UI" panose="020B0500000000000000" pitchFamily="34" charset="-128"/>
                </a:rPr>
                <a:t>3. </a:t>
              </a:r>
              <a:r>
                <a:rPr kumimoji="1" lang="ja-JP" altLang="en-US" sz="3137" b="1" dirty="0">
                  <a:latin typeface="Yu Gothic UI" panose="020B0500000000000000" pitchFamily="34" charset="-128"/>
                  <a:ea typeface="Yu Gothic UI" panose="020B0500000000000000" pitchFamily="34" charset="-128"/>
                </a:rPr>
                <a:t>評価</a:t>
              </a:r>
            </a:p>
          </p:txBody>
        </p:sp>
        <p:cxnSp>
          <p:nvCxnSpPr>
            <p:cNvPr id="17" name="直線矢印コネクタ 24">
              <a:extLst>
                <a:ext uri="{FF2B5EF4-FFF2-40B4-BE49-F238E27FC236}">
                  <a16:creationId xmlns:a16="http://schemas.microsoft.com/office/drawing/2014/main" id="{872C2EB3-320A-704D-B45C-8025689D9DA4}"/>
                </a:ext>
              </a:extLst>
            </p:cNvPr>
            <p:cNvCxnSpPr/>
            <p:nvPr/>
          </p:nvCxnSpPr>
          <p:spPr>
            <a:xfrm>
              <a:off x="8145938" y="3593796"/>
              <a:ext cx="360040" cy="0"/>
            </a:xfrm>
            <a:prstGeom prst="straightConnector1">
              <a:avLst/>
            </a:prstGeom>
            <a:ln w="38100">
              <a:solidFill>
                <a:schemeClr val="accent6">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グループ化 4">
            <a:extLst>
              <a:ext uri="{FF2B5EF4-FFF2-40B4-BE49-F238E27FC236}">
                <a16:creationId xmlns:a16="http://schemas.microsoft.com/office/drawing/2014/main" id="{37C1C66C-EAC4-614E-830F-D83BF4AADC9D}"/>
              </a:ext>
            </a:extLst>
          </p:cNvPr>
          <p:cNvGrpSpPr/>
          <p:nvPr/>
        </p:nvGrpSpPr>
        <p:grpSpPr>
          <a:xfrm>
            <a:off x="2602586" y="5684904"/>
            <a:ext cx="7376094" cy="13924"/>
            <a:chOff x="2654773" y="5801518"/>
            <a:chExt cx="7524000" cy="14203"/>
          </a:xfrm>
        </p:grpSpPr>
        <p:cxnSp>
          <p:nvCxnSpPr>
            <p:cNvPr id="19" name="直線矢印コネクタ 25">
              <a:extLst>
                <a:ext uri="{FF2B5EF4-FFF2-40B4-BE49-F238E27FC236}">
                  <a16:creationId xmlns:a16="http://schemas.microsoft.com/office/drawing/2014/main" id="{F3237922-BCFD-FA40-B2C1-0B356EFAF8E1}"/>
                </a:ext>
              </a:extLst>
            </p:cNvPr>
            <p:cNvCxnSpPr>
              <a:cxnSpLocks/>
            </p:cNvCxnSpPr>
            <p:nvPr/>
          </p:nvCxnSpPr>
          <p:spPr>
            <a:xfrm rot="5400000">
              <a:off x="6410423" y="2045868"/>
              <a:ext cx="12700" cy="7524000"/>
            </a:xfrm>
            <a:prstGeom prst="bentConnector3">
              <a:avLst>
                <a:gd name="adj1" fmla="val 4980772"/>
              </a:avLst>
            </a:prstGeom>
            <a:ln w="38100">
              <a:solidFill>
                <a:schemeClr val="accent6">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25">
              <a:extLst>
                <a:ext uri="{FF2B5EF4-FFF2-40B4-BE49-F238E27FC236}">
                  <a16:creationId xmlns:a16="http://schemas.microsoft.com/office/drawing/2014/main" id="{C121BB8E-FF61-0744-983A-60474F9E1DBC}"/>
                </a:ext>
              </a:extLst>
            </p:cNvPr>
            <p:cNvCxnSpPr>
              <a:cxnSpLocks/>
            </p:cNvCxnSpPr>
            <p:nvPr/>
          </p:nvCxnSpPr>
          <p:spPr>
            <a:xfrm rot="5400000">
              <a:off x="7785421" y="3613371"/>
              <a:ext cx="12700" cy="4392000"/>
            </a:xfrm>
            <a:prstGeom prst="bentConnector3">
              <a:avLst>
                <a:gd name="adj1" fmla="val 3503843"/>
              </a:avLst>
            </a:prstGeom>
            <a:ln w="38100">
              <a:solidFill>
                <a:schemeClr val="accent6">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735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EB86-C5C4-034A-BD29-B13E1926D425}"/>
              </a:ext>
            </a:extLst>
          </p:cNvPr>
          <p:cNvSpPr>
            <a:spLocks noGrp="1"/>
          </p:cNvSpPr>
          <p:nvPr>
            <p:ph type="title"/>
          </p:nvPr>
        </p:nvSpPr>
        <p:spPr/>
        <p:txBody>
          <a:bodyPr>
            <a:normAutofit fontScale="90000"/>
          </a:bodyPr>
          <a:lstStyle/>
          <a:p>
            <a:r>
              <a:rPr lang="ja-JP" altLang="en-US"/>
              <a:t>補足</a:t>
            </a:r>
            <a:r>
              <a:rPr lang="en-US" altLang="ja-JP" dirty="0"/>
              <a:t>: </a:t>
            </a:r>
            <a:r>
              <a:rPr lang="en-US" dirty="0"/>
              <a:t>Azure Cognitive Services – Custom Vision</a:t>
            </a:r>
            <a:endParaRPr lang="en-JP" dirty="0"/>
          </a:p>
        </p:txBody>
      </p:sp>
      <p:pic>
        <p:nvPicPr>
          <p:cNvPr id="4" name="Picture 2" descr="bluesky_20170511_021.png (500×311)">
            <a:extLst>
              <a:ext uri="{FF2B5EF4-FFF2-40B4-BE49-F238E27FC236}">
                <a16:creationId xmlns:a16="http://schemas.microsoft.com/office/drawing/2014/main" id="{006C2223-4240-C344-BD5F-72BC83E9F66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61303" t="39969" r="1915" b="13379"/>
          <a:stretch/>
        </p:blipFill>
        <p:spPr bwMode="auto">
          <a:xfrm>
            <a:off x="1719266" y="2027235"/>
            <a:ext cx="3811994" cy="300734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7">
            <a:extLst>
              <a:ext uri="{FF2B5EF4-FFF2-40B4-BE49-F238E27FC236}">
                <a16:creationId xmlns:a16="http://schemas.microsoft.com/office/drawing/2014/main" id="{48605BD8-CABE-FF4C-8B6D-EA5BD7B19FF6}"/>
              </a:ext>
            </a:extLst>
          </p:cNvPr>
          <p:cNvSpPr txBox="1"/>
          <p:nvPr/>
        </p:nvSpPr>
        <p:spPr>
          <a:xfrm>
            <a:off x="1295712" y="1036115"/>
            <a:ext cx="4659103" cy="1125440"/>
          </a:xfrm>
          <a:prstGeom prst="rect">
            <a:avLst/>
          </a:prstGeom>
          <a:noFill/>
        </p:spPr>
        <p:txBody>
          <a:bodyPr wrap="square" lIns="179285" tIns="143428" rIns="179285" bIns="143428" rtlCol="0">
            <a:spAutoFit/>
          </a:bodyPr>
          <a:lstStyle/>
          <a:p>
            <a:pPr algn="ctr">
              <a:lnSpc>
                <a:spcPct val="90000"/>
              </a:lnSpc>
              <a:spcAft>
                <a:spcPts val="588"/>
              </a:spcAft>
            </a:pPr>
            <a:r>
              <a:rPr kumimoji="1" lang="en-US" altLang="ja-JP" sz="2745" b="1" dirty="0">
                <a:latin typeface="Segoe UI"/>
                <a:ea typeface="Meiryo UI" panose="020B0604030504040204" pitchFamily="50" charset="-128"/>
              </a:rPr>
              <a:t>Classification</a:t>
            </a:r>
          </a:p>
          <a:p>
            <a:pPr algn="ctr">
              <a:lnSpc>
                <a:spcPct val="90000"/>
              </a:lnSpc>
              <a:spcAft>
                <a:spcPts val="588"/>
              </a:spcAft>
            </a:pPr>
            <a:r>
              <a:rPr kumimoji="1" lang="en-US" altLang="ja-JP" sz="2745" b="1" dirty="0">
                <a:latin typeface="Segoe UI"/>
                <a:ea typeface="Meiryo UI" panose="020B0604030504040204" pitchFamily="50" charset="-128"/>
              </a:rPr>
              <a:t>(</a:t>
            </a:r>
            <a:r>
              <a:rPr kumimoji="1" lang="ja-JP" altLang="en-US" sz="2745" b="1" dirty="0">
                <a:latin typeface="Segoe UI"/>
                <a:ea typeface="Meiryo UI" panose="020B0604030504040204" pitchFamily="50" charset="-128"/>
              </a:rPr>
              <a:t>分類</a:t>
            </a:r>
            <a:r>
              <a:rPr kumimoji="1" lang="en-US" altLang="ja-JP" sz="2745" b="1" dirty="0">
                <a:latin typeface="Segoe UI"/>
                <a:ea typeface="Meiryo UI" panose="020B0604030504040204" pitchFamily="50" charset="-128"/>
              </a:rPr>
              <a:t>)</a:t>
            </a:r>
            <a:endParaRPr kumimoji="1" lang="ja-JP" altLang="en-US" sz="2745" b="1" dirty="0">
              <a:latin typeface="Segoe UI"/>
              <a:ea typeface="Meiryo UI" panose="020B0604030504040204" pitchFamily="50" charset="-128"/>
            </a:endParaRPr>
          </a:p>
        </p:txBody>
      </p:sp>
      <p:sp>
        <p:nvSpPr>
          <p:cNvPr id="6" name="テキスト ボックス 8">
            <a:extLst>
              <a:ext uri="{FF2B5EF4-FFF2-40B4-BE49-F238E27FC236}">
                <a16:creationId xmlns:a16="http://schemas.microsoft.com/office/drawing/2014/main" id="{4F3564D5-5FB2-BC4B-B98D-F931D2AF60C5}"/>
              </a:ext>
            </a:extLst>
          </p:cNvPr>
          <p:cNvSpPr txBox="1"/>
          <p:nvPr/>
        </p:nvSpPr>
        <p:spPr>
          <a:xfrm>
            <a:off x="5547369" y="1036115"/>
            <a:ext cx="5867378" cy="1125440"/>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745" b="1" dirty="0">
                <a:latin typeface="Segoe UI"/>
                <a:ea typeface="Meiryo UI" panose="020B0604030504040204" pitchFamily="50" charset="-128"/>
              </a:rPr>
              <a:t>Object Detection</a:t>
            </a:r>
          </a:p>
          <a:p>
            <a:pPr algn="ctr">
              <a:lnSpc>
                <a:spcPct val="90000"/>
              </a:lnSpc>
              <a:spcAft>
                <a:spcPts val="588"/>
              </a:spcAft>
            </a:pPr>
            <a:r>
              <a:rPr lang="en-US" altLang="ja-JP" sz="2745" b="1" dirty="0">
                <a:latin typeface="Segoe UI"/>
                <a:ea typeface="Meiryo UI" panose="020B0604030504040204" pitchFamily="50" charset="-128"/>
              </a:rPr>
              <a:t>(</a:t>
            </a:r>
            <a:r>
              <a:rPr lang="ja-JP" altLang="en-US" sz="2745" b="1" dirty="0">
                <a:latin typeface="Segoe UI"/>
                <a:ea typeface="Meiryo UI" panose="020B0604030504040204" pitchFamily="50" charset="-128"/>
              </a:rPr>
              <a:t>オブジェクト認識</a:t>
            </a:r>
            <a:r>
              <a:rPr lang="en-US" altLang="ja-JP" sz="2745" b="1" dirty="0">
                <a:latin typeface="Segoe UI"/>
                <a:ea typeface="Meiryo UI" panose="020B0604030504040204" pitchFamily="50" charset="-128"/>
              </a:rPr>
              <a:t>)</a:t>
            </a:r>
            <a:endParaRPr kumimoji="1" lang="ja-JP" altLang="en-US" sz="3529" b="1" dirty="0">
              <a:latin typeface="Segoe UI"/>
              <a:ea typeface="Meiryo UI" panose="020B0604030504040204" pitchFamily="50" charset="-128"/>
            </a:endParaRPr>
          </a:p>
        </p:txBody>
      </p:sp>
      <p:grpSp>
        <p:nvGrpSpPr>
          <p:cNvPr id="7" name="グループ化 1">
            <a:extLst>
              <a:ext uri="{FF2B5EF4-FFF2-40B4-BE49-F238E27FC236}">
                <a16:creationId xmlns:a16="http://schemas.microsoft.com/office/drawing/2014/main" id="{91F604BB-6B5A-7E41-9AC0-3299BBF58298}"/>
              </a:ext>
            </a:extLst>
          </p:cNvPr>
          <p:cNvGrpSpPr>
            <a:grpSpLocks noChangeAspect="1"/>
          </p:cNvGrpSpPr>
          <p:nvPr/>
        </p:nvGrpSpPr>
        <p:grpSpPr>
          <a:xfrm>
            <a:off x="6660742" y="1940630"/>
            <a:ext cx="3670334" cy="3103642"/>
            <a:chOff x="8305987" y="3351502"/>
            <a:chExt cx="3023854" cy="2556977"/>
          </a:xfrm>
        </p:grpSpPr>
        <p:pic>
          <p:nvPicPr>
            <p:cNvPr id="8" name="図 6">
              <a:extLst>
                <a:ext uri="{FF2B5EF4-FFF2-40B4-BE49-F238E27FC236}">
                  <a16:creationId xmlns:a16="http://schemas.microsoft.com/office/drawing/2014/main" id="{46FCBCA3-CC53-1F4D-AB7F-52ECE4F9E9FA}"/>
                </a:ext>
              </a:extLst>
            </p:cNvPr>
            <p:cNvPicPr>
              <a:picLocks noChangeAspect="1"/>
            </p:cNvPicPr>
            <p:nvPr/>
          </p:nvPicPr>
          <p:blipFill rotWithShape="1">
            <a:blip r:embed="rId3"/>
            <a:srcRect l="37470" t="13458" r="34176" b="13713"/>
            <a:stretch/>
          </p:blipFill>
          <p:spPr>
            <a:xfrm>
              <a:off x="8305987" y="3351502"/>
              <a:ext cx="1944698" cy="2556977"/>
            </a:xfrm>
            <a:prstGeom prst="rect">
              <a:avLst/>
            </a:prstGeom>
          </p:spPr>
        </p:pic>
        <p:pic>
          <p:nvPicPr>
            <p:cNvPr id="9" name="図 10">
              <a:extLst>
                <a:ext uri="{FF2B5EF4-FFF2-40B4-BE49-F238E27FC236}">
                  <a16:creationId xmlns:a16="http://schemas.microsoft.com/office/drawing/2014/main" id="{54467450-96DF-F340-B34D-51489DA1255C}"/>
                </a:ext>
              </a:extLst>
            </p:cNvPr>
            <p:cNvPicPr>
              <a:picLocks noChangeAspect="1"/>
            </p:cNvPicPr>
            <p:nvPr/>
          </p:nvPicPr>
          <p:blipFill rotWithShape="1">
            <a:blip r:embed="rId3"/>
            <a:srcRect l="75151" t="10026" r="8058" b="21917"/>
            <a:stretch/>
          </p:blipFill>
          <p:spPr>
            <a:xfrm>
              <a:off x="10178195" y="3416418"/>
              <a:ext cx="1151646" cy="2389403"/>
            </a:xfrm>
            <a:prstGeom prst="rect">
              <a:avLst/>
            </a:prstGeom>
          </p:spPr>
        </p:pic>
      </p:grpSp>
      <p:sp>
        <p:nvSpPr>
          <p:cNvPr id="10" name="テキスト プレースホルダー 2">
            <a:extLst>
              <a:ext uri="{FF2B5EF4-FFF2-40B4-BE49-F238E27FC236}">
                <a16:creationId xmlns:a16="http://schemas.microsoft.com/office/drawing/2014/main" id="{36E38FC4-EE99-D644-B390-D5517C9BAD7E}"/>
              </a:ext>
            </a:extLst>
          </p:cNvPr>
          <p:cNvSpPr txBox="1">
            <a:spLocks/>
          </p:cNvSpPr>
          <p:nvPr/>
        </p:nvSpPr>
        <p:spPr>
          <a:xfrm>
            <a:off x="506515" y="5392738"/>
            <a:ext cx="10896600" cy="1157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241" lvl="2" indent="-336145">
              <a:buFont typeface="Wingdings" panose="05000000000000000000" pitchFamily="2" charset="2"/>
              <a:buChar char="n"/>
            </a:pPr>
            <a:r>
              <a:rPr lang="ja-JP" altLang="en-US" sz="2353">
                <a:ea typeface="Meiryo UI" panose="020B0604030504040204" pitchFamily="50" charset="-128"/>
              </a:rPr>
              <a:t>転移学習や画像加工の技術が採用されており、少ない量のデータから学習可能</a:t>
            </a:r>
            <a:endParaRPr lang="en-US" altLang="ja-JP" sz="2353">
              <a:ea typeface="Meiryo UI" panose="020B0604030504040204" pitchFamily="50" charset="-128"/>
            </a:endParaRPr>
          </a:p>
          <a:p>
            <a:pPr marL="560241" lvl="2" indent="-336145">
              <a:buFont typeface="Wingdings" panose="05000000000000000000" pitchFamily="2" charset="2"/>
              <a:buChar char="n"/>
            </a:pPr>
            <a:r>
              <a:rPr lang="ja-JP" altLang="en-US" sz="2353">
                <a:ea typeface="Meiryo UI" panose="020B0604030504040204" pitchFamily="50" charset="-128"/>
              </a:rPr>
              <a:t>モデルは、エクスポートして、</a:t>
            </a:r>
            <a:r>
              <a:rPr lang="en-US" altLang="ja-JP" sz="2353">
                <a:ea typeface="Meiryo UI" panose="020B0604030504040204" pitchFamily="50" charset="-128"/>
              </a:rPr>
              <a:t>Tensorflow for Android / CoreML for iOS11 / ONNX for Windows ML / Windows or Linux container </a:t>
            </a:r>
            <a:r>
              <a:rPr lang="ja-JP" altLang="en-US" sz="2353">
                <a:ea typeface="Meiryo UI" panose="020B0604030504040204" pitchFamily="50" charset="-128"/>
              </a:rPr>
              <a:t>で利用可能</a:t>
            </a:r>
            <a:endParaRPr lang="ja-JP" altLang="en-US" sz="2353" dirty="0">
              <a:ea typeface="Meiryo UI" panose="020B0604030504040204" pitchFamily="50" charset="-128"/>
            </a:endParaRPr>
          </a:p>
        </p:txBody>
      </p:sp>
    </p:spTree>
    <p:extLst>
      <p:ext uri="{BB962C8B-B14F-4D97-AF65-F5344CB8AC3E}">
        <p14:creationId xmlns:p14="http://schemas.microsoft.com/office/powerpoint/2010/main" val="132479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34E02C5-DFE0-4B68-912E-B9E8CD9AEE7C}"/>
              </a:ext>
            </a:extLst>
          </p:cNvPr>
          <p:cNvSpPr/>
          <p:nvPr/>
        </p:nvSpPr>
        <p:spPr bwMode="auto">
          <a:xfrm>
            <a:off x="526942" y="3104362"/>
            <a:ext cx="7252026" cy="2895497"/>
          </a:xfrm>
          <a:prstGeom prst="rect">
            <a:avLst/>
          </a:prstGeom>
          <a:no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タイトル 1">
            <a:extLst>
              <a:ext uri="{FF2B5EF4-FFF2-40B4-BE49-F238E27FC236}">
                <a16:creationId xmlns:a16="http://schemas.microsoft.com/office/drawing/2014/main" id="{BF66211C-8624-4355-B4DD-C721D35B7B54}"/>
              </a:ext>
            </a:extLst>
          </p:cNvPr>
          <p:cNvSpPr txBox="1">
            <a:spLocks/>
          </p:cNvSpPr>
          <p:nvPr/>
        </p:nvSpPr>
        <p:spPr>
          <a:xfrm>
            <a:off x="588263" y="457200"/>
            <a:ext cx="1101852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400" b="1" kern="1200" cap="none" spc="-50" baseline="0" dirty="0" smtClean="0">
                <a:ln w="3175">
                  <a:noFill/>
                </a:ln>
                <a:gradFill>
                  <a:gsLst>
                    <a:gs pos="1250">
                      <a:schemeClr val="tx1"/>
                    </a:gs>
                    <a:gs pos="100000">
                      <a:schemeClr val="tx1"/>
                    </a:gs>
                  </a:gsLst>
                  <a:lin ang="5400000" scaled="0"/>
                </a:gradFill>
                <a:effectLst/>
                <a:latin typeface="Yu Gothic UI" panose="020B0500000000000000" pitchFamily="34" charset="-128"/>
                <a:ea typeface="Yu Gothic UI" panose="020B0500000000000000" pitchFamily="34" charset="-128"/>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1" lang="en-US" altLang="ja-JP" sz="4400" b="1" i="0" u="none" strike="noStrike" kern="1200" cap="none" spc="-50" normalizeH="0" baseline="0" noProof="0" dirty="0">
                <a:ln w="3175">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rPr>
              <a:t>Azure </a:t>
            </a:r>
            <a:r>
              <a:rPr kumimoji="1" lang="en-US" altLang="ja-JP" sz="4400" b="1" i="0" u="none" strike="noStrike" kern="1200" cap="none" spc="-50" normalizeH="0" baseline="0" noProof="0" dirty="0" err="1">
                <a:ln w="3175">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rPr>
              <a:t>OpenAI</a:t>
            </a:r>
            <a:r>
              <a:rPr kumimoji="1" lang="en-US" altLang="ja-JP" sz="4400" b="1" i="0" u="none" strike="noStrike" kern="1200" cap="none" spc="-50" normalizeH="0" baseline="0" noProof="0" dirty="0">
                <a:ln w="3175">
                  <a:noFill/>
                </a:ln>
                <a:solidFill>
                  <a:srgbClr val="FFFFFF"/>
                </a:solidFill>
                <a:effectLst/>
                <a:uLnTx/>
                <a:uFillTx/>
                <a:latin typeface="Yu Gothic UI" panose="020B0500000000000000" pitchFamily="34" charset="-128"/>
                <a:ea typeface="Yu Gothic UI" panose="020B0500000000000000" pitchFamily="34" charset="-128"/>
                <a:cs typeface="Segoe UI" pitchFamily="34" charset="0"/>
              </a:rPr>
              <a:t> Service</a:t>
            </a:r>
          </a:p>
        </p:txBody>
      </p:sp>
      <p:sp>
        <p:nvSpPr>
          <p:cNvPr id="38" name="Rectangle: Rounded Corners 30">
            <a:extLst>
              <a:ext uri="{FF2B5EF4-FFF2-40B4-BE49-F238E27FC236}">
                <a16:creationId xmlns:a16="http://schemas.microsoft.com/office/drawing/2014/main" id="{96AC7DEA-B454-4268-8962-CAD00EA2DBFB}"/>
              </a:ext>
            </a:extLst>
          </p:cNvPr>
          <p:cNvSpPr/>
          <p:nvPr/>
        </p:nvSpPr>
        <p:spPr bwMode="auto">
          <a:xfrm>
            <a:off x="588262" y="1472512"/>
            <a:ext cx="859537" cy="343495"/>
          </a:xfrm>
          <a:prstGeom prst="roundRect">
            <a:avLst>
              <a:gd name="adj" fmla="val 18937"/>
            </a:avLst>
          </a:prstGeom>
          <a:gradFill>
            <a:gsLst>
              <a:gs pos="0">
                <a:srgbClr val="50E6FF"/>
              </a:gs>
              <a:gs pos="61900">
                <a:srgbClr val="79D893"/>
              </a:gs>
              <a:gs pos="100000">
                <a:srgbClr val="92D050"/>
              </a:gs>
            </a:gsLst>
            <a:lin ang="18900000" scaled="1"/>
          </a:gradFill>
          <a:ln w="9525" cap="flat" cmpd="sng" algn="ctr">
            <a:noFill/>
            <a:prstDash val="solid"/>
            <a:headEnd type="none" w="med" len="med"/>
            <a:tailEnd type="none" w="med" len="med"/>
          </a:ln>
          <a:effectLst>
            <a:outerShdw blurRad="101600" dist="38100" dir="2700000" algn="tl" rotWithShape="0">
              <a:prstClr val="black">
                <a:alpha val="91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none" lIns="91440" tIns="7200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1400" b="1"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Segoe UI"/>
              </a:rPr>
              <a:t>New</a:t>
            </a:r>
            <a:endParaRPr kumimoji="0" lang="ja-JP" altLang="en-US" sz="1400" b="1"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Segoe UI"/>
            </a:endParaRPr>
          </a:p>
        </p:txBody>
      </p:sp>
      <p:sp>
        <p:nvSpPr>
          <p:cNvPr id="5" name="TextBox 12">
            <a:extLst>
              <a:ext uri="{FF2B5EF4-FFF2-40B4-BE49-F238E27FC236}">
                <a16:creationId xmlns:a16="http://schemas.microsoft.com/office/drawing/2014/main" id="{B3D802E9-BADD-43FF-83F3-EBD5EE487AA6}"/>
              </a:ext>
            </a:extLst>
          </p:cNvPr>
          <p:cNvSpPr txBox="1"/>
          <p:nvPr/>
        </p:nvSpPr>
        <p:spPr>
          <a:xfrm>
            <a:off x="670519" y="1918615"/>
            <a:ext cx="5762032" cy="736848"/>
          </a:xfrm>
          <a:prstGeom prst="rect">
            <a:avLst/>
          </a:prstGeom>
          <a:noFill/>
        </p:spPr>
        <p:txBody>
          <a:bodyPr wrap="square" lIns="89642" tIns="44821" rIns="89642" bIns="44821" rtlCol="0" anchor="t">
            <a:spAutoFit/>
          </a:bodyPr>
          <a:lstStyle/>
          <a:p>
            <a:pPr marL="285750" marR="0" lvl="0" indent="-28575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FFFFFF"/>
                </a:solidFill>
                <a:effectLst/>
                <a:uLnTx/>
                <a:uFillTx/>
                <a:latin typeface="Yu Gothic UI Semibold"/>
                <a:ea typeface="Yu Gothic UI Semibold"/>
                <a:cs typeface="+mn-cs"/>
              </a:rPr>
              <a:t>Azure</a:t>
            </a:r>
            <a:r>
              <a:rPr kumimoji="0" lang="ja-JP" altLang="en-US" sz="1400" b="0" i="0" u="none" strike="noStrike" kern="1200" cap="none" spc="0" normalizeH="0" baseline="0" noProof="0" dirty="0">
                <a:ln>
                  <a:noFill/>
                </a:ln>
                <a:solidFill>
                  <a:srgbClr val="FFFFFF"/>
                </a:solidFill>
                <a:effectLst/>
                <a:uLnTx/>
                <a:uFillTx/>
                <a:latin typeface="Yu Gothic UI Semibold"/>
                <a:ea typeface="Yu Gothic UI Semibold"/>
                <a:cs typeface="+mn-cs"/>
              </a:rPr>
              <a:t>サービスとして</a:t>
            </a:r>
            <a:r>
              <a:rPr kumimoji="0" lang="en-US" altLang="ja-JP" sz="1400" b="0" i="0" u="none" strike="noStrike" kern="1200" cap="none" spc="0" normalizeH="0" baseline="0" noProof="0" dirty="0" err="1">
                <a:ln>
                  <a:noFill/>
                </a:ln>
                <a:solidFill>
                  <a:srgbClr val="FFFFFF"/>
                </a:solidFill>
                <a:effectLst/>
                <a:uLnTx/>
                <a:uFillTx/>
                <a:latin typeface="Yu Gothic UI Semibold"/>
                <a:ea typeface="Yu Gothic UI Semibold"/>
                <a:cs typeface="+mn-cs"/>
              </a:rPr>
              <a:t>OpenAI</a:t>
            </a:r>
            <a:r>
              <a:rPr kumimoji="0" lang="ja-JP" altLang="en-US" sz="1400" b="0" i="0" u="none" strike="noStrike" kern="1200" cap="none" spc="0" normalizeH="0" baseline="0" noProof="0" dirty="0">
                <a:ln>
                  <a:noFill/>
                </a:ln>
                <a:solidFill>
                  <a:srgbClr val="FFFFFF"/>
                </a:solidFill>
                <a:effectLst/>
                <a:uLnTx/>
                <a:uFillTx/>
                <a:latin typeface="Yu Gothic UI Semibold"/>
                <a:ea typeface="Yu Gothic UI Semibold"/>
                <a:cs typeface="+mn-cs"/>
              </a:rPr>
              <a:t>の</a:t>
            </a:r>
            <a:r>
              <a:rPr kumimoji="0" lang="en-US" altLang="ja-JP" sz="1400" b="0" i="0" u="none" strike="noStrike" kern="1200" cap="none" spc="0" normalizeH="0" baseline="0" noProof="0" dirty="0">
                <a:ln>
                  <a:noFill/>
                </a:ln>
                <a:solidFill>
                  <a:srgbClr val="FFFFFF"/>
                </a:solidFill>
                <a:effectLst/>
                <a:uLnTx/>
                <a:uFillTx/>
                <a:latin typeface="Yu Gothic UI Semibold"/>
                <a:ea typeface="Yu Gothic UI Semibold"/>
                <a:cs typeface="+mn-cs"/>
              </a:rPr>
              <a:t>GPT-3</a:t>
            </a:r>
            <a:r>
              <a:rPr kumimoji="0" lang="ja-JP" altLang="en-US" sz="1400" b="0" i="0" u="none" strike="noStrike" kern="1200" cap="none" spc="0" normalizeH="0" baseline="0" noProof="0" dirty="0">
                <a:ln>
                  <a:noFill/>
                </a:ln>
                <a:solidFill>
                  <a:srgbClr val="FFFFFF"/>
                </a:solidFill>
                <a:effectLst/>
                <a:uLnTx/>
                <a:uFillTx/>
                <a:latin typeface="Yu Gothic UI Semibold"/>
                <a:ea typeface="Yu Gothic UI Semibold"/>
                <a:cs typeface="+mn-cs"/>
              </a:rPr>
              <a:t>モデルにアクセス可能に</a:t>
            </a:r>
            <a:endParaRPr kumimoji="0" lang="en-US" altLang="ja-JP" sz="1400" b="0" i="0" u="none" strike="noStrike" kern="1200" cap="none" spc="0" normalizeH="0" baseline="0" noProof="0" dirty="0">
              <a:ln>
                <a:noFill/>
              </a:ln>
              <a:solidFill>
                <a:srgbClr val="FFFFFF"/>
              </a:solidFill>
              <a:effectLst/>
              <a:uLnTx/>
              <a:uFillTx/>
              <a:latin typeface="Yu Gothic UI Semibold"/>
              <a:ea typeface="Yu Gothic UI Semibold"/>
              <a:cs typeface="+mn-cs"/>
            </a:endParaRPr>
          </a:p>
          <a:p>
            <a:pPr marL="742950" marR="0" lvl="1" indent="-28575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FFFFFF"/>
                </a:solidFill>
                <a:effectLst/>
                <a:uLnTx/>
                <a:uFillTx/>
                <a:latin typeface="Yu Gothic UI Semibold"/>
                <a:ea typeface="Yu Gothic UI Semibold"/>
                <a:cs typeface="+mn-cs"/>
              </a:rPr>
              <a:t>Azure</a:t>
            </a:r>
            <a:r>
              <a:rPr kumimoji="0" lang="ja-JP" altLang="en-US" sz="1400" b="0" i="0" u="none" strike="noStrike" kern="1200" cap="none" spc="0" normalizeH="0" baseline="0" noProof="0" dirty="0">
                <a:ln>
                  <a:noFill/>
                </a:ln>
                <a:solidFill>
                  <a:srgbClr val="FFFFFF"/>
                </a:solidFill>
                <a:effectLst/>
                <a:uLnTx/>
                <a:uFillTx/>
                <a:latin typeface="Yu Gothic UI Semibold"/>
                <a:ea typeface="Yu Gothic UI Semibold"/>
                <a:cs typeface="+mn-cs"/>
              </a:rPr>
              <a:t>で利用可能なため、セキュリティ、コンプライアンス、</a:t>
            </a:r>
            <a:r>
              <a:rPr kumimoji="0" lang="en-US" altLang="ja-JP" sz="1400" b="0" i="0" u="none" strike="noStrike" kern="1200" cap="none" spc="0" normalizeH="0" baseline="0" noProof="0" dirty="0">
                <a:ln>
                  <a:noFill/>
                </a:ln>
                <a:solidFill>
                  <a:srgbClr val="FFFFFF"/>
                </a:solidFill>
                <a:effectLst/>
                <a:uLnTx/>
                <a:uFillTx/>
                <a:latin typeface="Yu Gothic UI Semibold"/>
                <a:ea typeface="Yu Gothic UI Semibold"/>
                <a:cs typeface="+mn-cs"/>
              </a:rPr>
              <a:t>region</a:t>
            </a:r>
            <a:r>
              <a:rPr kumimoji="0" lang="ja-JP" altLang="en-US" sz="1400" b="0" i="0" u="none" strike="noStrike" kern="1200" cap="none" spc="0" normalizeH="0" baseline="0" noProof="0" dirty="0">
                <a:ln>
                  <a:noFill/>
                </a:ln>
                <a:solidFill>
                  <a:srgbClr val="FFFFFF"/>
                </a:solidFill>
                <a:effectLst/>
                <a:uLnTx/>
                <a:uFillTx/>
                <a:latin typeface="Yu Gothic UI Semibold"/>
                <a:ea typeface="Yu Gothic UI Semibold"/>
                <a:cs typeface="+mn-cs"/>
              </a:rPr>
              <a:t>の</a:t>
            </a:r>
            <a:br>
              <a:rPr kumimoji="0" lang="en-US" altLang="ja-JP" sz="1400" b="0" i="0" u="none" strike="noStrike" kern="1200" cap="none" spc="0" normalizeH="0" baseline="0" noProof="0" dirty="0">
                <a:ln>
                  <a:noFill/>
                </a:ln>
                <a:solidFill>
                  <a:srgbClr val="FFFFFF"/>
                </a:solidFill>
                <a:effectLst/>
                <a:uLnTx/>
                <a:uFillTx/>
                <a:latin typeface="Yu Gothic UI Semibold"/>
                <a:ea typeface="Yu Gothic UI Semibold"/>
                <a:cs typeface="+mn-cs"/>
              </a:rPr>
            </a:br>
            <a:r>
              <a:rPr kumimoji="0" lang="ja-JP" altLang="en-US" sz="1400" b="0" i="0" u="none" strike="noStrike" kern="1200" cap="none" spc="0" normalizeH="0" baseline="0" noProof="0" dirty="0">
                <a:ln>
                  <a:noFill/>
                </a:ln>
                <a:solidFill>
                  <a:srgbClr val="FFFFFF"/>
                </a:solidFill>
                <a:effectLst/>
                <a:uLnTx/>
                <a:uFillTx/>
                <a:latin typeface="Yu Gothic UI Semibold"/>
                <a:ea typeface="Yu Gothic UI Semibold"/>
                <a:cs typeface="+mn-cs"/>
              </a:rPr>
              <a:t>可用性などの機能をもつ</a:t>
            </a:r>
            <a:endParaRPr kumimoji="0" lang="en-US" sz="1400" b="0" i="0" u="none" strike="noStrike" kern="1200" cap="none" spc="0" normalizeH="0" baseline="0" noProof="0" dirty="0">
              <a:ln>
                <a:noFill/>
              </a:ln>
              <a:solidFill>
                <a:srgbClr val="FFFFFF"/>
              </a:solidFill>
              <a:effectLst/>
              <a:uLnTx/>
              <a:uFillTx/>
              <a:latin typeface="Yu Gothic UI Semibold"/>
              <a:ea typeface="Yu Gothic UI Semibold"/>
              <a:cs typeface="+mn-cs"/>
            </a:endParaRPr>
          </a:p>
        </p:txBody>
      </p:sp>
      <p:grpSp>
        <p:nvGrpSpPr>
          <p:cNvPr id="8" name="グループ化 7">
            <a:extLst>
              <a:ext uri="{FF2B5EF4-FFF2-40B4-BE49-F238E27FC236}">
                <a16:creationId xmlns:a16="http://schemas.microsoft.com/office/drawing/2014/main" id="{4DDE55D2-DE83-4C95-A3B3-2264A442BC6B}"/>
              </a:ext>
            </a:extLst>
          </p:cNvPr>
          <p:cNvGrpSpPr/>
          <p:nvPr/>
        </p:nvGrpSpPr>
        <p:grpSpPr>
          <a:xfrm>
            <a:off x="7837488" y="1134308"/>
            <a:ext cx="4270437" cy="5557127"/>
            <a:chOff x="0" y="0"/>
            <a:chExt cx="5270107" cy="6858000"/>
          </a:xfrm>
        </p:grpSpPr>
        <p:sp>
          <p:nvSpPr>
            <p:cNvPr id="19" name="Rectangle 9">
              <a:extLst>
                <a:ext uri="{FF2B5EF4-FFF2-40B4-BE49-F238E27FC236}">
                  <a16:creationId xmlns:a16="http://schemas.microsoft.com/office/drawing/2014/main" id="{B99CDADE-FC59-43A6-BE7A-8B44D8B561D1}"/>
                </a:ext>
              </a:extLst>
            </p:cNvPr>
            <p:cNvSpPr/>
            <p:nvPr/>
          </p:nvSpPr>
          <p:spPr>
            <a:xfrm>
              <a:off x="0" y="0"/>
              <a:ext cx="5270107" cy="685800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Yu Gothic UI"/>
                <a:cs typeface="+mn-cs"/>
              </a:endParaRPr>
            </a:p>
          </p:txBody>
        </p:sp>
        <p:grpSp>
          <p:nvGrpSpPr>
            <p:cNvPr id="20" name="Group 1">
              <a:extLst>
                <a:ext uri="{FF2B5EF4-FFF2-40B4-BE49-F238E27FC236}">
                  <a16:creationId xmlns:a16="http://schemas.microsoft.com/office/drawing/2014/main" id="{DA6DBC2F-0768-43E1-9D6D-FF8E4431A900}"/>
                </a:ext>
                <a:ext uri="{C183D7F6-B498-43B3-948B-1728B52AA6E4}">
                  <adec:decorative xmlns:adec="http://schemas.microsoft.com/office/drawing/2017/decorative" val="1"/>
                </a:ext>
              </a:extLst>
            </p:cNvPr>
            <p:cNvGrpSpPr/>
            <p:nvPr/>
          </p:nvGrpSpPr>
          <p:grpSpPr>
            <a:xfrm>
              <a:off x="396239" y="221444"/>
              <a:ext cx="4279456" cy="6415111"/>
              <a:chOff x="883522" y="408327"/>
              <a:chExt cx="4955484" cy="5388578"/>
            </a:xfrm>
          </p:grpSpPr>
          <p:sp>
            <p:nvSpPr>
              <p:cNvPr id="21" name="Rectangle 13">
                <a:extLst>
                  <a:ext uri="{FF2B5EF4-FFF2-40B4-BE49-F238E27FC236}">
                    <a16:creationId xmlns:a16="http://schemas.microsoft.com/office/drawing/2014/main" id="{81E8B2EA-1256-44F7-A301-4452E80E3595}"/>
                  </a:ext>
                  <a:ext uri="{C183D7F6-B498-43B3-948B-1728B52AA6E4}">
                    <adec:decorative xmlns:adec="http://schemas.microsoft.com/office/drawing/2017/decorative" val="1"/>
                  </a:ext>
                </a:extLst>
              </p:cNvPr>
              <p:cNvSpPr/>
              <p:nvPr/>
            </p:nvSpPr>
            <p:spPr>
              <a:xfrm>
                <a:off x="1157312" y="1023632"/>
                <a:ext cx="4351911" cy="4467271"/>
              </a:xfrm>
              <a:prstGeom prst="rect">
                <a:avLst/>
              </a:prstGeom>
              <a:gradFill>
                <a:gsLst>
                  <a:gs pos="0">
                    <a:srgbClr val="00A4EF"/>
                  </a:gs>
                  <a:gs pos="100000">
                    <a:srgbClr val="FFB900"/>
                  </a:gs>
                  <a:gs pos="50000">
                    <a:srgbClr val="7FBA00"/>
                  </a:gs>
                </a:gsLst>
                <a:lin ang="162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Yu Gothic UI"/>
                  <a:cs typeface="+mn-cs"/>
                </a:endParaRPr>
              </a:p>
            </p:txBody>
          </p:sp>
          <p:sp>
            <p:nvSpPr>
              <p:cNvPr id="22" name="Rectangle 23">
                <a:extLst>
                  <a:ext uri="{FF2B5EF4-FFF2-40B4-BE49-F238E27FC236}">
                    <a16:creationId xmlns:a16="http://schemas.microsoft.com/office/drawing/2014/main" id="{33158094-9C7F-4266-98A2-C88A79FB74FD}"/>
                  </a:ext>
                  <a:ext uri="{C183D7F6-B498-43B3-948B-1728B52AA6E4}">
                    <adec:decorative xmlns:adec="http://schemas.microsoft.com/office/drawing/2017/decorative" val="1"/>
                  </a:ext>
                </a:extLst>
              </p:cNvPr>
              <p:cNvSpPr/>
              <p:nvPr/>
            </p:nvSpPr>
            <p:spPr>
              <a:xfrm>
                <a:off x="883522" y="408327"/>
                <a:ext cx="4351911" cy="4773273"/>
              </a:xfrm>
              <a:prstGeom prst="rect">
                <a:avLst/>
              </a:prstGeom>
              <a:solidFill>
                <a:sysClr val="windowText" lastClr="000000">
                  <a:lumMod val="95000"/>
                  <a:lumOff val="5000"/>
                  <a:alpha val="9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Yu Gothic UI"/>
                  <a:cs typeface="+mn-cs"/>
                </a:endParaRPr>
              </a:p>
            </p:txBody>
          </p:sp>
          <p:pic>
            <p:nvPicPr>
              <p:cNvPr id="23" name="Graphic 12">
                <a:extLst>
                  <a:ext uri="{FF2B5EF4-FFF2-40B4-BE49-F238E27FC236}">
                    <a16:creationId xmlns:a16="http://schemas.microsoft.com/office/drawing/2014/main" id="{FB9981BF-1C4F-4782-953F-8EF9F9D49F8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938" y="995971"/>
                <a:ext cx="4699068" cy="4800934"/>
              </a:xfrm>
              <a:prstGeom prst="rect">
                <a:avLst/>
              </a:prstGeom>
            </p:spPr>
          </p:pic>
        </p:grpSp>
        <p:sp>
          <p:nvSpPr>
            <p:cNvPr id="24" name="Title 25">
              <a:extLst>
                <a:ext uri="{FF2B5EF4-FFF2-40B4-BE49-F238E27FC236}">
                  <a16:creationId xmlns:a16="http://schemas.microsoft.com/office/drawing/2014/main" id="{FEF2AD21-57B5-420E-961A-5C080DB5744C}"/>
                </a:ext>
              </a:extLst>
            </p:cNvPr>
            <p:cNvSpPr txBox="1">
              <a:spLocks/>
            </p:cNvSpPr>
            <p:nvPr/>
          </p:nvSpPr>
          <p:spPr>
            <a:xfrm>
              <a:off x="747614" y="1407869"/>
              <a:ext cx="3421853" cy="10233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all" spc="300" baseline="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all" spc="300" normalizeH="0" baseline="0" noProof="0" dirty="0" err="1">
                  <a:ln>
                    <a:noFill/>
                  </a:ln>
                  <a:solidFill>
                    <a:srgbClr val="FFFFFF"/>
                  </a:solidFill>
                  <a:effectLst/>
                  <a:uLnTx/>
                  <a:uFillTx/>
                  <a:latin typeface="Segoe UI Semibold" panose="020B0702040204020203" pitchFamily="34" charset="0"/>
                  <a:ea typeface="Yu Gothic UI Semibold"/>
                  <a:cs typeface="Segoe UI Semibold" panose="020B0702040204020203" pitchFamily="34" charset="0"/>
                </a:rPr>
                <a:t>Openai</a:t>
              </a:r>
              <a:r>
                <a:rPr kumimoji="0" lang="en-US" sz="2800" b="1" i="0" u="none" strike="noStrike" kern="1200" cap="all" spc="300" normalizeH="0" baseline="0" noProof="0" dirty="0">
                  <a:ln>
                    <a:noFill/>
                  </a:ln>
                  <a:solidFill>
                    <a:srgbClr val="FFFFFF"/>
                  </a:solidFill>
                  <a:effectLst/>
                  <a:uLnTx/>
                  <a:uFillTx/>
                  <a:latin typeface="Segoe UI Semibold" panose="020B0702040204020203" pitchFamily="34" charset="0"/>
                  <a:ea typeface="Yu Gothic UI Semibold"/>
                  <a:cs typeface="Segoe UI Semibold" panose="020B0702040204020203" pitchFamily="34" charset="0"/>
                </a:rPr>
                <a:t> </a:t>
              </a:r>
              <a:br>
                <a:rPr kumimoji="0" lang="en-US" sz="2800" b="1" i="0" u="none" strike="noStrike" kern="1200" cap="all" spc="300" normalizeH="0" baseline="0" noProof="0" dirty="0">
                  <a:ln>
                    <a:noFill/>
                  </a:ln>
                  <a:solidFill>
                    <a:srgbClr val="FFFFFF"/>
                  </a:solidFill>
                  <a:effectLst/>
                  <a:uLnTx/>
                  <a:uFillTx/>
                  <a:latin typeface="Segoe UI Semibold" panose="020B0702040204020203" pitchFamily="34" charset="0"/>
                  <a:ea typeface="Yu Gothic UI Semibold"/>
                  <a:cs typeface="Segoe UI Semibold" panose="020B0702040204020203" pitchFamily="34" charset="0"/>
                </a:rPr>
              </a:br>
              <a:r>
                <a:rPr kumimoji="0" lang="en-US" sz="2800" b="1" i="0" u="none" strike="noStrike" kern="1200" cap="all" spc="300" normalizeH="0" baseline="0" noProof="0" dirty="0">
                  <a:ln>
                    <a:noFill/>
                  </a:ln>
                  <a:solidFill>
                    <a:srgbClr val="FFFFFF"/>
                  </a:solidFill>
                  <a:effectLst/>
                  <a:uLnTx/>
                  <a:uFillTx/>
                  <a:latin typeface="Segoe UI Semibold" panose="020B0702040204020203" pitchFamily="34" charset="0"/>
                  <a:ea typeface="Yu Gothic UI Semibold"/>
                  <a:cs typeface="Segoe UI Semibold" panose="020B0702040204020203" pitchFamily="34" charset="0"/>
                </a:rPr>
                <a:t>and </a:t>
              </a:r>
              <a:r>
                <a:rPr kumimoji="0" lang="en-US" sz="2800" b="1" i="0" u="none" strike="noStrike" kern="1200" cap="all" spc="300" normalizeH="0" baseline="0" noProof="0" dirty="0" err="1">
                  <a:ln>
                    <a:noFill/>
                  </a:ln>
                  <a:solidFill>
                    <a:srgbClr val="FFFFFF"/>
                  </a:solidFill>
                  <a:effectLst/>
                  <a:uLnTx/>
                  <a:uFillTx/>
                  <a:latin typeface="Segoe UI Semibold" panose="020B0702040204020203" pitchFamily="34" charset="0"/>
                  <a:ea typeface="Yu Gothic UI Semibold"/>
                  <a:cs typeface="Segoe UI Semibold" panose="020B0702040204020203" pitchFamily="34" charset="0"/>
                </a:rPr>
                <a:t>microsoft</a:t>
              </a:r>
              <a:endParaRPr kumimoji="0" lang="en-US" sz="2800" b="1" i="0" u="none" strike="noStrike" kern="1200" cap="all" spc="300" normalizeH="0" baseline="0" noProof="0" dirty="0">
                <a:ln>
                  <a:noFill/>
                </a:ln>
                <a:solidFill>
                  <a:srgbClr val="FFFFFF"/>
                </a:solidFill>
                <a:effectLst/>
                <a:uLnTx/>
                <a:uFillTx/>
                <a:latin typeface="Segoe UI Semibold" panose="020B0702040204020203" pitchFamily="34" charset="0"/>
                <a:ea typeface="Yu Gothic UI Semibold"/>
                <a:cs typeface="Segoe UI Semibold" panose="020B0702040204020203" pitchFamily="34" charset="0"/>
              </a:endParaRPr>
            </a:p>
          </p:txBody>
        </p:sp>
        <p:cxnSp>
          <p:nvCxnSpPr>
            <p:cNvPr id="25" name="Straight Connector 8">
              <a:extLst>
                <a:ext uri="{FF2B5EF4-FFF2-40B4-BE49-F238E27FC236}">
                  <a16:creationId xmlns:a16="http://schemas.microsoft.com/office/drawing/2014/main" id="{E88C3C58-0F0E-4573-ADF9-30D8DF3CF198}"/>
                </a:ext>
              </a:extLst>
            </p:cNvPr>
            <p:cNvCxnSpPr>
              <a:cxnSpLocks/>
            </p:cNvCxnSpPr>
            <p:nvPr/>
          </p:nvCxnSpPr>
          <p:spPr>
            <a:xfrm>
              <a:off x="942844" y="2696871"/>
              <a:ext cx="2927241" cy="0"/>
            </a:xfrm>
            <a:prstGeom prst="line">
              <a:avLst/>
            </a:prstGeom>
            <a:noFill/>
            <a:ln w="6350" cap="flat" cmpd="sng" algn="ctr">
              <a:solidFill>
                <a:srgbClr val="FFB900"/>
              </a:solidFill>
              <a:prstDash val="solid"/>
              <a:miter lim="800000"/>
            </a:ln>
            <a:effectLst/>
          </p:spPr>
        </p:cxnSp>
        <p:pic>
          <p:nvPicPr>
            <p:cNvPr id="26" name="Picture 16">
              <a:extLst>
                <a:ext uri="{FF2B5EF4-FFF2-40B4-BE49-F238E27FC236}">
                  <a16:creationId xmlns:a16="http://schemas.microsoft.com/office/drawing/2014/main" id="{0AB9F484-64EA-434C-8470-812F4F643939}"/>
                </a:ext>
              </a:extLst>
            </p:cNvPr>
            <p:cNvPicPr>
              <a:picLocks noChangeAspect="1"/>
            </p:cNvPicPr>
            <p:nvPr/>
          </p:nvPicPr>
          <p:blipFill>
            <a:blip r:embed="rId5"/>
            <a:stretch>
              <a:fillRect/>
            </a:stretch>
          </p:blipFill>
          <p:spPr>
            <a:xfrm>
              <a:off x="1789374" y="3011601"/>
              <a:ext cx="1042808" cy="863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Graphic 201">
              <a:extLst>
                <a:ext uri="{FF2B5EF4-FFF2-40B4-BE49-F238E27FC236}">
                  <a16:creationId xmlns:a16="http://schemas.microsoft.com/office/drawing/2014/main" id="{14D993CC-E917-4C9B-AE61-6489E29FD74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356240" y="4409271"/>
              <a:ext cx="1909076" cy="408116"/>
            </a:xfrm>
            <a:prstGeom prst="rect">
              <a:avLst/>
            </a:prstGeom>
          </p:spPr>
        </p:pic>
      </p:grpSp>
      <p:sp>
        <p:nvSpPr>
          <p:cNvPr id="28" name="TextBox 51">
            <a:extLst>
              <a:ext uri="{FF2B5EF4-FFF2-40B4-BE49-F238E27FC236}">
                <a16:creationId xmlns:a16="http://schemas.microsoft.com/office/drawing/2014/main" id="{59F22196-EF33-4C23-8301-8C36FC0684CA}"/>
              </a:ext>
            </a:extLst>
          </p:cNvPr>
          <p:cNvSpPr txBox="1"/>
          <p:nvPr/>
        </p:nvSpPr>
        <p:spPr>
          <a:xfrm>
            <a:off x="667767" y="3414536"/>
            <a:ext cx="7176154" cy="258532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white"/>
                </a:solidFill>
                <a:effectLst/>
                <a:uLnTx/>
                <a:uFillTx/>
                <a:latin typeface="Segoe UI"/>
                <a:ea typeface="Yu Gothic UI"/>
                <a:cs typeface="+mn-cs"/>
              </a:rPr>
              <a:t>July 2019 – </a:t>
            </a:r>
            <a:r>
              <a:rPr kumimoji="0" lang="ja-JP" altLang="en-US" sz="1800" b="0" i="0" u="none" strike="noStrike" kern="1200" cap="none" spc="0" normalizeH="0" baseline="0" noProof="0" dirty="0">
                <a:ln>
                  <a:noFill/>
                </a:ln>
                <a:solidFill>
                  <a:prstClr val="white"/>
                </a:solidFill>
                <a:effectLst/>
                <a:uLnTx/>
                <a:uFillTx/>
                <a:latin typeface="Segoe UI"/>
                <a:ea typeface="Yu Gothic UI"/>
                <a:cs typeface="+mn-cs"/>
              </a:rPr>
              <a:t>汎用人工知能 </a:t>
            </a:r>
            <a:r>
              <a:rPr kumimoji="0" lang="en-US" altLang="ja-JP" sz="1800" b="0" i="0" u="none" strike="noStrike" kern="1200" cap="none" spc="0" normalizeH="0" baseline="0" noProof="0" dirty="0">
                <a:ln>
                  <a:noFill/>
                </a:ln>
                <a:solidFill>
                  <a:prstClr val="white"/>
                </a:solidFill>
                <a:effectLst/>
                <a:uLnTx/>
                <a:uFillTx/>
                <a:latin typeface="Segoe UI"/>
                <a:ea typeface="Yu Gothic UI"/>
                <a:cs typeface="+mn-cs"/>
              </a:rPr>
              <a:t>(Artificial General Intelligence: “AGI”) </a:t>
            </a:r>
            <a:r>
              <a:rPr kumimoji="0" lang="ja-JP" altLang="en-US" sz="1800" b="0" i="0" u="none" strike="noStrike" kern="1200" cap="none" spc="0" normalizeH="0" baseline="0" noProof="0" dirty="0">
                <a:ln>
                  <a:noFill/>
                </a:ln>
                <a:solidFill>
                  <a:prstClr val="white"/>
                </a:solidFill>
                <a:effectLst/>
                <a:uLnTx/>
                <a:uFillTx/>
                <a:latin typeface="Segoe UI"/>
                <a:ea typeface="Yu Gothic UI"/>
                <a:cs typeface="+mn-cs"/>
              </a:rPr>
              <a:t>の開発を支援するため投資</a:t>
            </a:r>
            <a:endParaRPr kumimoji="0" lang="en-US" sz="1800" b="0" i="0" u="none" strike="noStrike" kern="1200" cap="none" spc="0" normalizeH="0" baseline="0" noProof="0" dirty="0">
              <a:ln>
                <a:noFill/>
              </a:ln>
              <a:solidFill>
                <a:prstClr val="white"/>
              </a:solidFill>
              <a:effectLst/>
              <a:uLnTx/>
              <a:uFillTx/>
              <a:latin typeface="Segoe UI"/>
              <a:ea typeface="Yu Gothic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Yu Gothic UI"/>
                <a:cs typeface="+mn-cs"/>
              </a:rPr>
              <a:t> </a:t>
            </a:r>
            <a:endParaRPr kumimoji="0" lang="en-US" sz="1600" b="0" i="0" u="none" strike="noStrike" kern="1200" cap="none" spc="0" normalizeH="0" baseline="0" noProof="0" dirty="0">
              <a:ln>
                <a:noFill/>
              </a:ln>
              <a:solidFill>
                <a:prstClr val="white"/>
              </a:solidFill>
              <a:effectLst/>
              <a:uLnTx/>
              <a:uFillTx/>
              <a:latin typeface="Segoe UI"/>
              <a:ea typeface="Yu Gothic UI"/>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altLang="ja-JP"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mn-cs"/>
              </a:rPr>
              <a:t>September 2020 – </a:t>
            </a:r>
            <a:r>
              <a:rPr kumimoji="0" lang="ja-JP" altLang="en-US"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マイクロソフトは </a:t>
            </a:r>
            <a:r>
              <a:rPr kumimoji="0" lang="en-US" altLang="ja-JP" sz="1800" b="0" i="0" u="none" strike="noStrike" kern="1200" cap="none" spc="0" normalizeH="0" baseline="0" noProof="0" dirty="0" err="1">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OpenAI</a:t>
            </a:r>
            <a:r>
              <a:rPr kumimoji="0" lang="en-US" altLang="ja-JP"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 </a:t>
            </a:r>
            <a:r>
              <a:rPr kumimoji="0" lang="ja-JP" altLang="en-US"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の </a:t>
            </a:r>
            <a:br>
              <a:rPr kumimoji="0" lang="en-US" altLang="ja-JP"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br>
            <a:r>
              <a:rPr kumimoji="0" lang="en-US" altLang="ja-JP"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GPT-3 AI </a:t>
            </a:r>
            <a:r>
              <a:rPr kumimoji="0" lang="ja-JP" altLang="en-US"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モデルを独占的にライセンス契約</a:t>
            </a:r>
            <a:endParaRPr kumimoji="0" lang="en-US" altLang="ja-JP"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endParaRPr kumimoji="0" lang="en-US" altLang="ja-JP"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altLang="ja-JP"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mn-cs"/>
              </a:rPr>
              <a:t>November 2021 –</a:t>
            </a:r>
            <a:r>
              <a:rPr kumimoji="0" lang="ja-JP" altLang="en-US"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マイクロソフトが </a:t>
            </a:r>
            <a:r>
              <a:rPr kumimoji="0" lang="en-US" altLang="ja-JP"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Ignite </a:t>
            </a:r>
            <a:r>
              <a:rPr kumimoji="0" lang="ja-JP" altLang="en-US"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で </a:t>
            </a:r>
            <a:br>
              <a:rPr kumimoji="0" lang="en-US" altLang="ja-JP"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br>
            <a:r>
              <a:rPr kumimoji="0" lang="en-US" altLang="ja-JP"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mn-cs"/>
              </a:rPr>
              <a:t>Azure </a:t>
            </a:r>
            <a:r>
              <a:rPr kumimoji="0" lang="en-US" altLang="ja-JP" sz="1800" b="0" i="0" u="none" strike="noStrike" kern="1200" cap="none" spc="0" normalizeH="0" baseline="0" noProof="0" dirty="0" err="1">
                <a:ln>
                  <a:noFill/>
                </a:ln>
                <a:solidFill>
                  <a:prstClr val="white"/>
                </a:solidFill>
                <a:effectLst/>
                <a:uLnTx/>
                <a:uFillTx/>
                <a:latin typeface="Calibri" panose="020F0502020204030204" pitchFamily="34" charset="0"/>
                <a:ea typeface="Times New Roman" panose="02020603050405020304" pitchFamily="18" charset="0"/>
                <a:cs typeface="+mn-cs"/>
              </a:rPr>
              <a:t>OpenAI</a:t>
            </a:r>
            <a:r>
              <a:rPr kumimoji="0" lang="en-US" altLang="ja-JP" sz="1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mn-cs"/>
              </a:rPr>
              <a:t> Service </a:t>
            </a:r>
            <a:r>
              <a:rPr kumimoji="0" lang="ja-JP" altLang="en-US"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rPr>
              <a:t>を発表</a:t>
            </a:r>
            <a:endParaRPr kumimoji="0" lang="en-US" altLang="ja-JP" sz="1800" b="0" i="0" u="none" strike="noStrike" kern="1200" cap="none" spc="0" normalizeH="0" baseline="0" noProof="0" dirty="0">
              <a:ln>
                <a:noFill/>
              </a:ln>
              <a:solidFill>
                <a:prstClr val="white"/>
              </a:solidFill>
              <a:effectLst/>
              <a:uLnTx/>
              <a:uFillTx/>
              <a:latin typeface="Segoe UI" panose="020B0502040204020203" pitchFamily="34" charset="0"/>
              <a:ea typeface="Yu Gothic UI" panose="020B0500000000000000" pitchFamily="50"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Yu Gothic UI"/>
              <a:cs typeface="+mn-cs"/>
            </a:endParaRPr>
          </a:p>
        </p:txBody>
      </p:sp>
    </p:spTree>
    <p:extLst>
      <p:ext uri="{BB962C8B-B14F-4D97-AF65-F5344CB8AC3E}">
        <p14:creationId xmlns:p14="http://schemas.microsoft.com/office/powerpoint/2010/main" val="258983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44E21-AB8D-4A07-B905-38B961B08B0A}"/>
              </a:ext>
            </a:extLst>
          </p:cNvPr>
          <p:cNvSpPr>
            <a:spLocks noGrp="1"/>
          </p:cNvSpPr>
          <p:nvPr>
            <p:ph type="title"/>
          </p:nvPr>
        </p:nvSpPr>
        <p:spPr/>
        <p:txBody>
          <a:bodyPr/>
          <a:lstStyle/>
          <a:p>
            <a:pPr algn="ctr"/>
            <a:r>
              <a:rPr kumimoji="1" lang="en-US" altLang="ja-JP"/>
              <a:t>OpenAI models</a:t>
            </a:r>
            <a:endParaRPr kumimoji="1" lang="ja-JP" altLang="en-US"/>
          </a:p>
        </p:txBody>
      </p:sp>
      <p:sp>
        <p:nvSpPr>
          <p:cNvPr id="29" name="TextBox 4">
            <a:extLst>
              <a:ext uri="{FF2B5EF4-FFF2-40B4-BE49-F238E27FC236}">
                <a16:creationId xmlns:a16="http://schemas.microsoft.com/office/drawing/2014/main" id="{36390D4F-5261-426A-A56B-2650640052AA}"/>
              </a:ext>
            </a:extLst>
          </p:cNvPr>
          <p:cNvSpPr txBox="1"/>
          <p:nvPr/>
        </p:nvSpPr>
        <p:spPr>
          <a:xfrm>
            <a:off x="2525244" y="1436688"/>
            <a:ext cx="188673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gradFill flip="none" rotWithShape="1">
                  <a:gsLst>
                    <a:gs pos="0">
                      <a:srgbClr val="50E6FF"/>
                    </a:gs>
                    <a:gs pos="100000">
                      <a:srgbClr val="50E6FF"/>
                    </a:gs>
                  </a:gsLst>
                  <a:lin ang="2700000" scaled="1"/>
                  <a:tileRect/>
                </a:gradFill>
                <a:effectLst/>
                <a:uLnTx/>
                <a:uFillTx/>
                <a:latin typeface="Segoe UI Semibold"/>
                <a:ea typeface="Yu Gothic UI"/>
                <a:cs typeface="Segoe UI" pitchFamily="34" charset="0"/>
              </a:rPr>
              <a:t>GPT-3 models</a:t>
            </a:r>
          </a:p>
        </p:txBody>
      </p:sp>
      <p:cxnSp>
        <p:nvCxnSpPr>
          <p:cNvPr id="30" name="Straight Arrow Connector 29">
            <a:extLst>
              <a:ext uri="{FF2B5EF4-FFF2-40B4-BE49-F238E27FC236}">
                <a16:creationId xmlns:a16="http://schemas.microsoft.com/office/drawing/2014/main" id="{A1FD1484-E37B-43B2-B39B-72B9FCD13DD8}"/>
              </a:ext>
              <a:ext uri="{C183D7F6-B498-43B3-948B-1728B52AA6E4}">
                <adec:decorative xmlns:adec="http://schemas.microsoft.com/office/drawing/2017/decorative" val="1"/>
              </a:ext>
            </a:extLst>
          </p:cNvPr>
          <p:cNvCxnSpPr>
            <a:cxnSpLocks/>
          </p:cNvCxnSpPr>
          <p:nvPr/>
        </p:nvCxnSpPr>
        <p:spPr>
          <a:xfrm flipV="1">
            <a:off x="841222" y="2053519"/>
            <a:ext cx="0" cy="3514129"/>
          </a:xfrm>
          <a:prstGeom prst="straightConnector1">
            <a:avLst/>
          </a:prstGeom>
          <a:noFill/>
          <a:ln w="19050" cap="flat" cmpd="sng" algn="ctr">
            <a:solidFill>
              <a:srgbClr val="737373"/>
            </a:solidFill>
            <a:prstDash val="solid"/>
            <a:tailEnd type="triangle" w="lg" len="lg"/>
          </a:ln>
          <a:effectLst/>
        </p:spPr>
      </p:cxnSp>
      <p:cxnSp>
        <p:nvCxnSpPr>
          <p:cNvPr id="31" name="Straight Arrow Connector 30">
            <a:extLst>
              <a:ext uri="{FF2B5EF4-FFF2-40B4-BE49-F238E27FC236}">
                <a16:creationId xmlns:a16="http://schemas.microsoft.com/office/drawing/2014/main" id="{0A64F00F-1598-460D-B608-353B7F34E4B3}"/>
              </a:ext>
              <a:ext uri="{C183D7F6-B498-43B3-948B-1728B52AA6E4}">
                <adec:decorative xmlns:adec="http://schemas.microsoft.com/office/drawing/2017/decorative" val="1"/>
              </a:ext>
            </a:extLst>
          </p:cNvPr>
          <p:cNvCxnSpPr>
            <a:cxnSpLocks/>
          </p:cNvCxnSpPr>
          <p:nvPr/>
        </p:nvCxnSpPr>
        <p:spPr>
          <a:xfrm>
            <a:off x="841222" y="5567647"/>
            <a:ext cx="5684624" cy="0"/>
          </a:xfrm>
          <a:prstGeom prst="straightConnector1">
            <a:avLst/>
          </a:prstGeom>
          <a:noFill/>
          <a:ln w="19050" cap="flat" cmpd="sng" algn="ctr">
            <a:solidFill>
              <a:srgbClr val="737373"/>
            </a:solidFill>
            <a:prstDash val="solid"/>
            <a:tailEnd type="triangle" w="lg" len="lg"/>
          </a:ln>
          <a:effectLst/>
        </p:spPr>
      </p:cxnSp>
      <p:sp>
        <p:nvSpPr>
          <p:cNvPr id="32" name="TextBox 31">
            <a:extLst>
              <a:ext uri="{FF2B5EF4-FFF2-40B4-BE49-F238E27FC236}">
                <a16:creationId xmlns:a16="http://schemas.microsoft.com/office/drawing/2014/main" id="{2745751F-3837-40F1-9EAC-24EAD0E441F6}"/>
              </a:ext>
            </a:extLst>
          </p:cNvPr>
          <p:cNvSpPr txBox="1"/>
          <p:nvPr/>
        </p:nvSpPr>
        <p:spPr>
          <a:xfrm rot="16200000">
            <a:off x="-244230" y="3687473"/>
            <a:ext cx="172780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Yu Gothic UI"/>
                <a:cs typeface="+mn-cs"/>
              </a:rPr>
              <a:t>Inferencing time</a:t>
            </a:r>
          </a:p>
        </p:txBody>
      </p:sp>
      <p:sp>
        <p:nvSpPr>
          <p:cNvPr id="33" name="TextBox 32">
            <a:extLst>
              <a:ext uri="{FF2B5EF4-FFF2-40B4-BE49-F238E27FC236}">
                <a16:creationId xmlns:a16="http://schemas.microsoft.com/office/drawing/2014/main" id="{C25792BF-44E7-467D-906D-192940E13E0F}"/>
              </a:ext>
            </a:extLst>
          </p:cNvPr>
          <p:cNvSpPr txBox="1"/>
          <p:nvPr/>
        </p:nvSpPr>
        <p:spPr>
          <a:xfrm>
            <a:off x="2525244" y="5670512"/>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Yu Gothic UI"/>
                <a:cs typeface="+mn-cs"/>
              </a:rPr>
              <a:t>Capability</a:t>
            </a:r>
          </a:p>
        </p:txBody>
      </p:sp>
      <p:grpSp>
        <p:nvGrpSpPr>
          <p:cNvPr id="34" name="Group 33" descr="Ada">
            <a:extLst>
              <a:ext uri="{FF2B5EF4-FFF2-40B4-BE49-F238E27FC236}">
                <a16:creationId xmlns:a16="http://schemas.microsoft.com/office/drawing/2014/main" id="{F3968617-29C6-4A03-B9C7-3E15972964BC}"/>
              </a:ext>
            </a:extLst>
          </p:cNvPr>
          <p:cNvGrpSpPr/>
          <p:nvPr/>
        </p:nvGrpSpPr>
        <p:grpSpPr>
          <a:xfrm>
            <a:off x="1003160" y="4953691"/>
            <a:ext cx="2786178" cy="323165"/>
            <a:chOff x="2026441" y="4509309"/>
            <a:chExt cx="2925465" cy="323165"/>
          </a:xfrm>
        </p:grpSpPr>
        <p:sp>
          <p:nvSpPr>
            <p:cNvPr id="35" name="Oval 34">
              <a:extLst>
                <a:ext uri="{FF2B5EF4-FFF2-40B4-BE49-F238E27FC236}">
                  <a16:creationId xmlns:a16="http://schemas.microsoft.com/office/drawing/2014/main" id="{4825DAE4-409A-44DA-BF2F-8B83CCAD614F}"/>
                </a:ext>
              </a:extLst>
            </p:cNvPr>
            <p:cNvSpPr/>
            <p:nvPr/>
          </p:nvSpPr>
          <p:spPr bwMode="auto">
            <a:xfrm>
              <a:off x="2026441" y="4554826"/>
              <a:ext cx="228699" cy="23213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F168E600-37BA-4310-8DF0-7A26FFC2DAFF}"/>
                </a:ext>
              </a:extLst>
            </p:cNvPr>
            <p:cNvSpPr txBox="1"/>
            <p:nvPr/>
          </p:nvSpPr>
          <p:spPr>
            <a:xfrm>
              <a:off x="2255138" y="4509309"/>
              <a:ext cx="2696768" cy="323165"/>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50E6FF"/>
                      </a:gs>
                      <a:gs pos="97000">
                        <a:srgbClr val="50E6FF"/>
                      </a:gs>
                    </a:gsLst>
                    <a:lin ang="2700000" scaled="1"/>
                  </a:gradFill>
                  <a:effectLst/>
                  <a:uLnTx/>
                  <a:uFillTx/>
                  <a:latin typeface="Segoe UI Semibold"/>
                  <a:ea typeface="Yu Gothic UI"/>
                  <a:cs typeface="+mn-cs"/>
                </a:rPr>
                <a:t>Ada</a:t>
              </a:r>
            </a:p>
          </p:txBody>
        </p:sp>
      </p:grpSp>
      <p:grpSp>
        <p:nvGrpSpPr>
          <p:cNvPr id="37" name="Group 42" descr="Baggage">
            <a:extLst>
              <a:ext uri="{FF2B5EF4-FFF2-40B4-BE49-F238E27FC236}">
                <a16:creationId xmlns:a16="http://schemas.microsoft.com/office/drawing/2014/main" id="{92CD0C09-DD7D-4312-B725-3F51C2D178F6}"/>
              </a:ext>
            </a:extLst>
          </p:cNvPr>
          <p:cNvGrpSpPr/>
          <p:nvPr/>
        </p:nvGrpSpPr>
        <p:grpSpPr>
          <a:xfrm>
            <a:off x="2346635" y="3971918"/>
            <a:ext cx="3311977" cy="323165"/>
            <a:chOff x="3280891" y="3601328"/>
            <a:chExt cx="2540604" cy="323165"/>
          </a:xfrm>
        </p:grpSpPr>
        <p:sp>
          <p:nvSpPr>
            <p:cNvPr id="38" name="Oval 50">
              <a:extLst>
                <a:ext uri="{FF2B5EF4-FFF2-40B4-BE49-F238E27FC236}">
                  <a16:creationId xmlns:a16="http://schemas.microsoft.com/office/drawing/2014/main" id="{BFFFF286-87DE-4E6A-935F-29E6CAFC19BF}"/>
                </a:ext>
              </a:extLst>
            </p:cNvPr>
            <p:cNvSpPr/>
            <p:nvPr/>
          </p:nvSpPr>
          <p:spPr bwMode="auto">
            <a:xfrm>
              <a:off x="3280891" y="3646885"/>
              <a:ext cx="179804" cy="23213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TextBox 52">
              <a:extLst>
                <a:ext uri="{FF2B5EF4-FFF2-40B4-BE49-F238E27FC236}">
                  <a16:creationId xmlns:a16="http://schemas.microsoft.com/office/drawing/2014/main" id="{C820E714-54BD-473C-998C-919E17239E8C}"/>
                </a:ext>
              </a:extLst>
            </p:cNvPr>
            <p:cNvSpPr txBox="1"/>
            <p:nvPr/>
          </p:nvSpPr>
          <p:spPr>
            <a:xfrm>
              <a:off x="3460692" y="3601328"/>
              <a:ext cx="2360803" cy="323165"/>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50E6FF"/>
                      </a:gs>
                      <a:gs pos="97000">
                        <a:srgbClr val="50E6FF"/>
                      </a:gs>
                    </a:gsLst>
                    <a:lin ang="2700000" scaled="1"/>
                  </a:gradFill>
                  <a:effectLst/>
                  <a:uLnTx/>
                  <a:uFillTx/>
                  <a:latin typeface="Segoe UI Semibold"/>
                  <a:ea typeface="Yu Gothic UI"/>
                  <a:cs typeface="+mn-cs"/>
                </a:rPr>
                <a:t>Babbage</a:t>
              </a:r>
            </a:p>
          </p:txBody>
        </p:sp>
      </p:grpSp>
      <p:grpSp>
        <p:nvGrpSpPr>
          <p:cNvPr id="40" name="Group 36" descr="Curie">
            <a:extLst>
              <a:ext uri="{FF2B5EF4-FFF2-40B4-BE49-F238E27FC236}">
                <a16:creationId xmlns:a16="http://schemas.microsoft.com/office/drawing/2014/main" id="{B32FFECB-0030-4B7B-8D38-35A8362B5F16}"/>
              </a:ext>
            </a:extLst>
          </p:cNvPr>
          <p:cNvGrpSpPr/>
          <p:nvPr/>
        </p:nvGrpSpPr>
        <p:grpSpPr>
          <a:xfrm>
            <a:off x="3690106" y="2990145"/>
            <a:ext cx="3077577" cy="323165"/>
            <a:chOff x="4703320" y="2264383"/>
            <a:chExt cx="3077577" cy="323165"/>
          </a:xfrm>
        </p:grpSpPr>
        <p:sp>
          <p:nvSpPr>
            <p:cNvPr id="41" name="Oval 37">
              <a:extLst>
                <a:ext uri="{FF2B5EF4-FFF2-40B4-BE49-F238E27FC236}">
                  <a16:creationId xmlns:a16="http://schemas.microsoft.com/office/drawing/2014/main" id="{55EA5AD3-574D-451C-AA9D-8E64B5D6E529}"/>
                </a:ext>
              </a:extLst>
            </p:cNvPr>
            <p:cNvSpPr/>
            <p:nvPr/>
          </p:nvSpPr>
          <p:spPr bwMode="auto">
            <a:xfrm>
              <a:off x="4703320" y="2309900"/>
              <a:ext cx="228699" cy="23213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Box 38">
              <a:extLst>
                <a:ext uri="{FF2B5EF4-FFF2-40B4-BE49-F238E27FC236}">
                  <a16:creationId xmlns:a16="http://schemas.microsoft.com/office/drawing/2014/main" id="{15024717-CFEB-4EBE-9DB5-DF0899B941D7}"/>
                </a:ext>
              </a:extLst>
            </p:cNvPr>
            <p:cNvSpPr txBox="1"/>
            <p:nvPr/>
          </p:nvSpPr>
          <p:spPr>
            <a:xfrm>
              <a:off x="4932018" y="2264383"/>
              <a:ext cx="2848879" cy="323165"/>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50E6FF"/>
                      </a:gs>
                      <a:gs pos="97000">
                        <a:srgbClr val="50E6FF"/>
                      </a:gs>
                    </a:gsLst>
                    <a:lin ang="2700000" scaled="1"/>
                  </a:gradFill>
                  <a:effectLst/>
                  <a:uLnTx/>
                  <a:uFillTx/>
                  <a:latin typeface="Segoe UI Semibold"/>
                  <a:ea typeface="Yu Gothic UI"/>
                  <a:cs typeface="+mn-cs"/>
                </a:rPr>
                <a:t>Curie</a:t>
              </a:r>
            </a:p>
          </p:txBody>
        </p:sp>
      </p:grpSp>
      <p:grpSp>
        <p:nvGrpSpPr>
          <p:cNvPr id="43" name="Group 39" descr="Davinci">
            <a:extLst>
              <a:ext uri="{FF2B5EF4-FFF2-40B4-BE49-F238E27FC236}">
                <a16:creationId xmlns:a16="http://schemas.microsoft.com/office/drawing/2014/main" id="{D76EEF80-D24D-4B8C-A529-29A7B64EBE3C}"/>
              </a:ext>
            </a:extLst>
          </p:cNvPr>
          <p:cNvGrpSpPr/>
          <p:nvPr/>
        </p:nvGrpSpPr>
        <p:grpSpPr>
          <a:xfrm>
            <a:off x="5044469" y="2008372"/>
            <a:ext cx="2827019" cy="323165"/>
            <a:chOff x="8034464" y="2352284"/>
            <a:chExt cx="2827019" cy="323165"/>
          </a:xfrm>
        </p:grpSpPr>
        <p:sp>
          <p:nvSpPr>
            <p:cNvPr id="44" name="Oval 40">
              <a:extLst>
                <a:ext uri="{FF2B5EF4-FFF2-40B4-BE49-F238E27FC236}">
                  <a16:creationId xmlns:a16="http://schemas.microsoft.com/office/drawing/2014/main" id="{1381A4F1-7FC9-401F-B027-1B4C47F37051}"/>
                </a:ext>
              </a:extLst>
            </p:cNvPr>
            <p:cNvSpPr/>
            <p:nvPr/>
          </p:nvSpPr>
          <p:spPr bwMode="auto">
            <a:xfrm>
              <a:off x="8034464" y="2397801"/>
              <a:ext cx="228699" cy="23213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TextBox 41">
              <a:extLst>
                <a:ext uri="{FF2B5EF4-FFF2-40B4-BE49-F238E27FC236}">
                  <a16:creationId xmlns:a16="http://schemas.microsoft.com/office/drawing/2014/main" id="{4D6B6844-C5E1-4B0E-93A5-88448D6F3E90}"/>
                </a:ext>
              </a:extLst>
            </p:cNvPr>
            <p:cNvSpPr txBox="1"/>
            <p:nvPr/>
          </p:nvSpPr>
          <p:spPr>
            <a:xfrm>
              <a:off x="8263172" y="2352284"/>
              <a:ext cx="2598311" cy="323165"/>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50E6FF"/>
                      </a:gs>
                      <a:gs pos="97000">
                        <a:srgbClr val="50E6FF"/>
                      </a:gs>
                    </a:gsLst>
                    <a:lin ang="2700000" scaled="1"/>
                  </a:gradFill>
                  <a:effectLst/>
                  <a:uLnTx/>
                  <a:uFillTx/>
                  <a:latin typeface="Segoe UI Semibold"/>
                  <a:ea typeface="Yu Gothic UI"/>
                  <a:cs typeface="+mn-cs"/>
                </a:rPr>
                <a:t>Davinci</a:t>
              </a:r>
            </a:p>
          </p:txBody>
        </p:sp>
      </p:grpSp>
      <p:sp>
        <p:nvSpPr>
          <p:cNvPr id="46" name="TextBox 3">
            <a:extLst>
              <a:ext uri="{FF2B5EF4-FFF2-40B4-BE49-F238E27FC236}">
                <a16:creationId xmlns:a16="http://schemas.microsoft.com/office/drawing/2014/main" id="{ECA355EC-7248-4398-B774-FA9D2F300E8A}"/>
              </a:ext>
            </a:extLst>
          </p:cNvPr>
          <p:cNvSpPr txBox="1"/>
          <p:nvPr/>
        </p:nvSpPr>
        <p:spPr>
          <a:xfrm>
            <a:off x="8352504" y="1436688"/>
            <a:ext cx="1984519" cy="369332"/>
          </a:xfrm>
          <a:prstGeom prst="rect">
            <a:avLst/>
          </a:prstGeom>
          <a:noFill/>
        </p:spPr>
        <p:txBody>
          <a:bodyPr wrap="none" lIns="0" tIns="0" rIns="0" bIns="0" rtlCol="0">
            <a:spAutoFit/>
          </a:bodyPr>
          <a:lstStyle>
            <a:defPPr>
              <a:defRPr lang="en-US"/>
            </a:defPPr>
            <a:lvl1pPr algn="ctr">
              <a:defRPr sz="2000" spc="-50">
                <a:ln w="3175">
                  <a:noFill/>
                </a:ln>
                <a:gradFill flip="none" rotWithShape="1">
                  <a:gsLst>
                    <a:gs pos="0">
                      <a:srgbClr val="50E6FF"/>
                    </a:gs>
                    <a:gs pos="100000">
                      <a:srgbClr val="8661C5"/>
                    </a:gs>
                  </a:gsLst>
                  <a:lin ang="2700000" scaled="1"/>
                  <a:tileRect/>
                </a:gra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50" normalizeH="0" baseline="0" noProof="0">
                <a:ln w="3175">
                  <a:noFill/>
                </a:ln>
                <a:gradFill flip="none" rotWithShape="1">
                  <a:gsLst>
                    <a:gs pos="0">
                      <a:srgbClr val="FF9349"/>
                    </a:gs>
                    <a:gs pos="100000">
                      <a:srgbClr val="FF9349"/>
                    </a:gs>
                  </a:gsLst>
                  <a:lin ang="2700000" scaled="1"/>
                  <a:tileRect/>
                </a:gradFill>
                <a:effectLst/>
                <a:uLnTx/>
                <a:uFillTx/>
                <a:latin typeface="Segoe UI Semibold"/>
                <a:ea typeface="Yu Gothic UI"/>
                <a:cs typeface="Segoe UI" pitchFamily="34" charset="0"/>
              </a:rPr>
              <a:t>Codex models </a:t>
            </a:r>
          </a:p>
        </p:txBody>
      </p:sp>
      <p:grpSp>
        <p:nvGrpSpPr>
          <p:cNvPr id="47" name="Group 54" descr="Cushman-codex&#10;">
            <a:extLst>
              <a:ext uri="{FF2B5EF4-FFF2-40B4-BE49-F238E27FC236}">
                <a16:creationId xmlns:a16="http://schemas.microsoft.com/office/drawing/2014/main" id="{64D39DCC-009C-4B0E-82F5-1BB6CF30916C}"/>
              </a:ext>
            </a:extLst>
          </p:cNvPr>
          <p:cNvGrpSpPr/>
          <p:nvPr/>
        </p:nvGrpSpPr>
        <p:grpSpPr>
          <a:xfrm>
            <a:off x="7621819" y="2990145"/>
            <a:ext cx="2641551" cy="323165"/>
            <a:chOff x="4703320" y="2264383"/>
            <a:chExt cx="2641551" cy="323165"/>
          </a:xfrm>
        </p:grpSpPr>
        <p:sp>
          <p:nvSpPr>
            <p:cNvPr id="48" name="Oval 56">
              <a:extLst>
                <a:ext uri="{FF2B5EF4-FFF2-40B4-BE49-F238E27FC236}">
                  <a16:creationId xmlns:a16="http://schemas.microsoft.com/office/drawing/2014/main" id="{CB1B2785-2622-4B1E-ACBD-72842E4EE9B1}"/>
                </a:ext>
              </a:extLst>
            </p:cNvPr>
            <p:cNvSpPr/>
            <p:nvPr/>
          </p:nvSpPr>
          <p:spPr bwMode="auto">
            <a:xfrm>
              <a:off x="4703320" y="2309900"/>
              <a:ext cx="228699" cy="232132"/>
            </a:xfrm>
            <a:prstGeom prst="ellipse">
              <a:avLst/>
            </a:prstGeom>
            <a:solidFill>
              <a:srgbClr val="FF934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9349"/>
                    </a:gs>
                    <a:gs pos="97000">
                      <a:srgbClr val="FF9349"/>
                    </a:gs>
                  </a:gsLst>
                  <a:lin ang="2700000" scaled="1"/>
                </a:gradFill>
                <a:effectLst/>
                <a:uLnTx/>
                <a:uFillTx/>
                <a:latin typeface="Segoe UI"/>
                <a:ea typeface="Segoe UI" pitchFamily="34" charset="0"/>
                <a:cs typeface="Segoe UI" pitchFamily="34" charset="0"/>
              </a:endParaRPr>
            </a:p>
          </p:txBody>
        </p:sp>
        <p:sp>
          <p:nvSpPr>
            <p:cNvPr id="49" name="TextBox 57">
              <a:extLst>
                <a:ext uri="{FF2B5EF4-FFF2-40B4-BE49-F238E27FC236}">
                  <a16:creationId xmlns:a16="http://schemas.microsoft.com/office/drawing/2014/main" id="{1EB2A462-C2F4-4CE6-9D82-D56131ED4977}"/>
                </a:ext>
              </a:extLst>
            </p:cNvPr>
            <p:cNvSpPr txBox="1"/>
            <p:nvPr/>
          </p:nvSpPr>
          <p:spPr>
            <a:xfrm>
              <a:off x="4932018" y="2264383"/>
              <a:ext cx="2412853" cy="323165"/>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9349"/>
                      </a:gs>
                      <a:gs pos="97000">
                        <a:srgbClr val="FF9349"/>
                      </a:gs>
                    </a:gsLst>
                    <a:lin ang="2700000" scaled="1"/>
                  </a:gradFill>
                  <a:effectLst/>
                  <a:uLnTx/>
                  <a:uFillTx/>
                  <a:latin typeface="Segoe UI Semibold"/>
                  <a:ea typeface="Yu Gothic UI"/>
                  <a:cs typeface="+mn-cs"/>
                </a:rPr>
                <a:t>Cushman-codex</a:t>
              </a:r>
            </a:p>
          </p:txBody>
        </p:sp>
      </p:grpSp>
      <p:grpSp>
        <p:nvGrpSpPr>
          <p:cNvPr id="50" name="Group 60" descr="Davinci-codex&#10;">
            <a:extLst>
              <a:ext uri="{FF2B5EF4-FFF2-40B4-BE49-F238E27FC236}">
                <a16:creationId xmlns:a16="http://schemas.microsoft.com/office/drawing/2014/main" id="{EA4B8B0B-29FF-4892-9C34-4218C730BA5A}"/>
              </a:ext>
            </a:extLst>
          </p:cNvPr>
          <p:cNvGrpSpPr/>
          <p:nvPr/>
        </p:nvGrpSpPr>
        <p:grpSpPr>
          <a:xfrm>
            <a:off x="9382237" y="2008372"/>
            <a:ext cx="2641563" cy="323165"/>
            <a:chOff x="8034464" y="2352654"/>
            <a:chExt cx="2641563" cy="323165"/>
          </a:xfrm>
        </p:grpSpPr>
        <p:sp>
          <p:nvSpPr>
            <p:cNvPr id="51" name="Oval 61">
              <a:extLst>
                <a:ext uri="{FF2B5EF4-FFF2-40B4-BE49-F238E27FC236}">
                  <a16:creationId xmlns:a16="http://schemas.microsoft.com/office/drawing/2014/main" id="{072C8BAF-5655-4689-9A2F-BD21D415D609}"/>
                </a:ext>
              </a:extLst>
            </p:cNvPr>
            <p:cNvSpPr/>
            <p:nvPr/>
          </p:nvSpPr>
          <p:spPr bwMode="auto">
            <a:xfrm>
              <a:off x="8034464" y="2397801"/>
              <a:ext cx="228699" cy="232132"/>
            </a:xfrm>
            <a:prstGeom prst="ellipse">
              <a:avLst/>
            </a:prstGeom>
            <a:solidFill>
              <a:srgbClr val="FF934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9349"/>
                    </a:gs>
                    <a:gs pos="97000">
                      <a:srgbClr val="FF9349"/>
                    </a:gs>
                  </a:gsLst>
                  <a:lin ang="2700000" scaled="1"/>
                </a:gradFill>
                <a:effectLst/>
                <a:uLnTx/>
                <a:uFillTx/>
                <a:latin typeface="Segoe UI"/>
                <a:ea typeface="Segoe UI" pitchFamily="34" charset="0"/>
                <a:cs typeface="Segoe UI" pitchFamily="34" charset="0"/>
              </a:endParaRPr>
            </a:p>
          </p:txBody>
        </p:sp>
        <p:sp>
          <p:nvSpPr>
            <p:cNvPr id="52" name="TextBox 62">
              <a:extLst>
                <a:ext uri="{FF2B5EF4-FFF2-40B4-BE49-F238E27FC236}">
                  <a16:creationId xmlns:a16="http://schemas.microsoft.com/office/drawing/2014/main" id="{C397DC07-A368-4E2D-A13E-0673FF754B03}"/>
                </a:ext>
              </a:extLst>
            </p:cNvPr>
            <p:cNvSpPr txBox="1"/>
            <p:nvPr/>
          </p:nvSpPr>
          <p:spPr>
            <a:xfrm>
              <a:off x="8263172" y="2352654"/>
              <a:ext cx="2412855" cy="323165"/>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9349"/>
                      </a:gs>
                      <a:gs pos="97000">
                        <a:srgbClr val="FF9349"/>
                      </a:gs>
                    </a:gsLst>
                    <a:lin ang="2700000" scaled="1"/>
                  </a:gradFill>
                  <a:effectLst/>
                  <a:uLnTx/>
                  <a:uFillTx/>
                  <a:latin typeface="Segoe UI Semibold"/>
                  <a:ea typeface="Yu Gothic UI"/>
                  <a:cs typeface="+mn-cs"/>
                </a:rPr>
                <a:t>Davinci-codex</a:t>
              </a:r>
            </a:p>
          </p:txBody>
        </p:sp>
      </p:grpSp>
      <p:cxnSp>
        <p:nvCxnSpPr>
          <p:cNvPr id="53" name="Straight Arrow Connector 27">
            <a:extLst>
              <a:ext uri="{FF2B5EF4-FFF2-40B4-BE49-F238E27FC236}">
                <a16:creationId xmlns:a16="http://schemas.microsoft.com/office/drawing/2014/main" id="{F0E29A59-3A9E-4FA3-A26B-6CCC0C05367F}"/>
              </a:ext>
              <a:ext uri="{C183D7F6-B498-43B3-948B-1728B52AA6E4}">
                <adec:decorative xmlns:adec="http://schemas.microsoft.com/office/drawing/2017/decorative" val="1"/>
              </a:ext>
            </a:extLst>
          </p:cNvPr>
          <p:cNvCxnSpPr>
            <a:cxnSpLocks/>
          </p:cNvCxnSpPr>
          <p:nvPr/>
        </p:nvCxnSpPr>
        <p:spPr>
          <a:xfrm flipV="1">
            <a:off x="7082744" y="5560646"/>
            <a:ext cx="4524039" cy="7001"/>
          </a:xfrm>
          <a:prstGeom prst="straightConnector1">
            <a:avLst/>
          </a:prstGeom>
          <a:noFill/>
          <a:ln w="19050" cap="flat" cmpd="sng" algn="ctr">
            <a:solidFill>
              <a:srgbClr val="737373"/>
            </a:solidFill>
            <a:prstDash val="solid"/>
            <a:tailEnd type="triangle" w="lg" len="lg"/>
          </a:ln>
          <a:effectLst/>
        </p:spPr>
      </p:cxnSp>
      <p:sp>
        <p:nvSpPr>
          <p:cNvPr id="57" name="テキスト ボックス 56">
            <a:extLst>
              <a:ext uri="{FF2B5EF4-FFF2-40B4-BE49-F238E27FC236}">
                <a16:creationId xmlns:a16="http://schemas.microsoft.com/office/drawing/2014/main" id="{5E1C8455-B8BB-4334-999E-2F2BD294FF39}"/>
              </a:ext>
            </a:extLst>
          </p:cNvPr>
          <p:cNvSpPr txBox="1"/>
          <p:nvPr/>
        </p:nvSpPr>
        <p:spPr>
          <a:xfrm>
            <a:off x="4864548" y="2369967"/>
            <a:ext cx="2848879" cy="52322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高度な利用シナリオでの文章要約</a:t>
            </a:r>
            <a:endPar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クリエイティブ コンテンツの生成</a:t>
            </a:r>
            <a:endPar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endParaRPr>
          </a:p>
        </p:txBody>
      </p:sp>
      <p:sp>
        <p:nvSpPr>
          <p:cNvPr id="61" name="テキスト ボックス 60">
            <a:extLst>
              <a:ext uri="{FF2B5EF4-FFF2-40B4-BE49-F238E27FC236}">
                <a16:creationId xmlns:a16="http://schemas.microsoft.com/office/drawing/2014/main" id="{5CE3CA54-8D38-48E5-9E9B-E72B8CB50AC8}"/>
              </a:ext>
            </a:extLst>
          </p:cNvPr>
          <p:cNvSpPr txBox="1"/>
          <p:nvPr/>
        </p:nvSpPr>
        <p:spPr>
          <a:xfrm>
            <a:off x="3609230" y="3277733"/>
            <a:ext cx="3158454" cy="52322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質問への回答</a:t>
            </a:r>
            <a:endPar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複雑で微妙な内容の文章分類</a:t>
            </a:r>
            <a:r>
              <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 </a:t>
            </a:r>
          </a:p>
        </p:txBody>
      </p:sp>
      <p:sp>
        <p:nvSpPr>
          <p:cNvPr id="65" name="テキスト ボックス 64">
            <a:extLst>
              <a:ext uri="{FF2B5EF4-FFF2-40B4-BE49-F238E27FC236}">
                <a16:creationId xmlns:a16="http://schemas.microsoft.com/office/drawing/2014/main" id="{21FA77C5-67D2-46D3-9B7E-85D1D323EBD2}"/>
              </a:ext>
            </a:extLst>
          </p:cNvPr>
          <p:cNvSpPr txBox="1"/>
          <p:nvPr/>
        </p:nvSpPr>
        <p:spPr>
          <a:xfrm>
            <a:off x="2394173" y="4296634"/>
            <a:ext cx="3224777" cy="52322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セマンティック検索のランキング</a:t>
            </a:r>
            <a:endPar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適度に複雑な内容の文章分類</a:t>
            </a:r>
            <a:endPar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endParaRPr>
          </a:p>
        </p:txBody>
      </p:sp>
      <p:sp>
        <p:nvSpPr>
          <p:cNvPr id="71" name="テキスト ボックス 70">
            <a:extLst>
              <a:ext uri="{FF2B5EF4-FFF2-40B4-BE49-F238E27FC236}">
                <a16:creationId xmlns:a16="http://schemas.microsoft.com/office/drawing/2014/main" id="{04B6747C-0B1B-49AE-9242-6EB7A701C185}"/>
              </a:ext>
            </a:extLst>
          </p:cNvPr>
          <p:cNvSpPr txBox="1"/>
          <p:nvPr/>
        </p:nvSpPr>
        <p:spPr>
          <a:xfrm>
            <a:off x="1857750" y="5011056"/>
            <a:ext cx="2604618" cy="52322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簡単な文章分類</a:t>
            </a:r>
            <a:endPar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テキストの解析と文法訂正</a:t>
            </a:r>
            <a:endPar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endParaRPr>
          </a:p>
        </p:txBody>
      </p:sp>
      <p:sp>
        <p:nvSpPr>
          <p:cNvPr id="75" name="テキスト ボックス 74">
            <a:extLst>
              <a:ext uri="{FF2B5EF4-FFF2-40B4-BE49-F238E27FC236}">
                <a16:creationId xmlns:a16="http://schemas.microsoft.com/office/drawing/2014/main" id="{2CE4CDE1-D5DA-4A45-9301-7480F4CDEB4D}"/>
              </a:ext>
            </a:extLst>
          </p:cNvPr>
          <p:cNvSpPr txBox="1"/>
          <p:nvPr/>
        </p:nvSpPr>
        <p:spPr>
          <a:xfrm>
            <a:off x="7815964" y="3358828"/>
            <a:ext cx="2972278" cy="30777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FFFFFF"/>
                </a:solidFill>
                <a:effectLst/>
                <a:uLnTx/>
                <a:uFillTx/>
                <a:latin typeface="Segoe UI"/>
                <a:ea typeface="Yu Gothic UI"/>
                <a:cs typeface="+mn-cs"/>
              </a:rPr>
              <a:t>アプリケーション生成</a:t>
            </a:r>
            <a:endPar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endParaRPr>
          </a:p>
        </p:txBody>
      </p:sp>
      <p:sp>
        <p:nvSpPr>
          <p:cNvPr id="79" name="テキスト ボックス 78">
            <a:extLst>
              <a:ext uri="{FF2B5EF4-FFF2-40B4-BE49-F238E27FC236}">
                <a16:creationId xmlns:a16="http://schemas.microsoft.com/office/drawing/2014/main" id="{208F407E-3B9E-4F7C-82EF-BF43E845C081}"/>
              </a:ext>
            </a:extLst>
          </p:cNvPr>
          <p:cNvSpPr txBox="1"/>
          <p:nvPr/>
        </p:nvSpPr>
        <p:spPr>
          <a:xfrm>
            <a:off x="9581809" y="2318433"/>
            <a:ext cx="2598309" cy="30777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rPr>
              <a:t>高度なコード生成</a:t>
            </a:r>
            <a:endParaRPr kumimoji="0" lang="en-US" altLang="ja-JP" sz="1400" b="0" i="0" u="none" strike="noStrike" kern="1200" cap="none" spc="0" normalizeH="0" baseline="0" noProof="0">
              <a:ln>
                <a:noFill/>
              </a:ln>
              <a:gradFill>
                <a:gsLst>
                  <a:gs pos="0">
                    <a:srgbClr val="FFFFFF"/>
                  </a:gs>
                  <a:gs pos="97000">
                    <a:srgbClr val="FFFFFF"/>
                  </a:gs>
                </a:gsLst>
                <a:lin ang="2700000" scaled="1"/>
              </a:gradFill>
              <a:effectLst/>
              <a:uLnTx/>
              <a:uFillTx/>
              <a:latin typeface="Segoe UI"/>
              <a:ea typeface="Yu Gothic UI"/>
              <a:cs typeface="+mn-cs"/>
            </a:endParaRPr>
          </a:p>
        </p:txBody>
      </p:sp>
    </p:spTree>
    <p:extLst>
      <p:ext uri="{BB962C8B-B14F-4D97-AF65-F5344CB8AC3E}">
        <p14:creationId xmlns:p14="http://schemas.microsoft.com/office/powerpoint/2010/main" val="92814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100000" fill="hold" grpId="1" nodeType="withEffect">
                                  <p:stCondLst>
                                    <p:cond delay="0"/>
                                  </p:stCondLst>
                                  <p:childTnLst>
                                    <p:animMotion origin="layout" path="M -1.25E-6 4.44444E-6 L -1.25E-6 0.01805 " pathEditMode="relative" rAng="0" ptsTypes="AA">
                                      <p:cBhvr>
                                        <p:cTn id="15" dur="500" spd="-100000" fill="hold"/>
                                        <p:tgtEl>
                                          <p:spTgt spid="32"/>
                                        </p:tgtEl>
                                        <p:attrNameLst>
                                          <p:attrName>ppt_x</p:attrName>
                                          <p:attrName>ppt_y</p:attrName>
                                        </p:attrNameLst>
                                      </p:cBhvr>
                                      <p:rCtr x="0" y="903"/>
                                    </p:animMotion>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63" presetClass="path" presetSubtype="0" decel="100000" fill="hold" grpId="1" nodeType="withEffect">
                                  <p:stCondLst>
                                    <p:cond delay="0"/>
                                  </p:stCondLst>
                                  <p:childTnLst>
                                    <p:animMotion origin="layout" path="M -0.00951 1.48148E-6 L 3.33333E-6 1.48148E-6 " pathEditMode="relative" rAng="0" ptsTypes="AA">
                                      <p:cBhvr>
                                        <p:cTn id="20" dur="500" fill="hold"/>
                                        <p:tgtEl>
                                          <p:spTgt spid="33"/>
                                        </p:tgtEl>
                                        <p:attrNameLst>
                                          <p:attrName>ppt_x</p:attrName>
                                          <p:attrName>ppt_y</p:attrName>
                                        </p:attrNameLst>
                                      </p:cBhvr>
                                      <p:rCtr x="469" y="0"/>
                                    </p:animMotion>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42" presetClass="path" presetSubtype="0" decel="100000" fill="hold" nodeType="withEffect">
                                  <p:stCondLst>
                                    <p:cond delay="0"/>
                                  </p:stCondLst>
                                  <p:childTnLst>
                                    <p:animMotion origin="layout" path="M -4.375E-6 -3.33333E-6 L -4.375E-6 0.01806 " pathEditMode="relative" rAng="0" ptsTypes="AA">
                                      <p:cBhvr>
                                        <p:cTn id="26" dur="500" spd="-100000" fill="hold"/>
                                        <p:tgtEl>
                                          <p:spTgt spid="34"/>
                                        </p:tgtEl>
                                        <p:attrNameLst>
                                          <p:attrName>ppt_x</p:attrName>
                                          <p:attrName>ppt_y</p:attrName>
                                        </p:attrNameLst>
                                      </p:cBhvr>
                                      <p:rCtr x="0" y="903"/>
                                    </p:animMotion>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42" presetClass="path" presetSubtype="0" decel="100000" fill="hold" nodeType="withEffect">
                                  <p:stCondLst>
                                    <p:cond delay="0"/>
                                  </p:stCondLst>
                                  <p:childTnLst>
                                    <p:animMotion origin="layout" path="M 4.79167E-6 2.22222E-6 L 4.79167E-6 0.01805 " pathEditMode="relative" rAng="0" ptsTypes="AA">
                                      <p:cBhvr>
                                        <p:cTn id="31" dur="500" spd="-100000" fill="hold"/>
                                        <p:tgtEl>
                                          <p:spTgt spid="37"/>
                                        </p:tgtEl>
                                        <p:attrNameLst>
                                          <p:attrName>ppt_x</p:attrName>
                                          <p:attrName>ppt_y</p:attrName>
                                        </p:attrNameLst>
                                      </p:cBhvr>
                                      <p:rCtr x="0" y="903"/>
                                    </p:animMotion>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42" presetClass="path" presetSubtype="0" decel="100000" fill="hold" nodeType="withEffect">
                                  <p:stCondLst>
                                    <p:cond delay="0"/>
                                  </p:stCondLst>
                                  <p:childTnLst>
                                    <p:animMotion origin="layout" path="M 3.95833E-6 -7.40741E-7 L 3.95833E-6 0.01806 " pathEditMode="relative" rAng="0" ptsTypes="AA">
                                      <p:cBhvr>
                                        <p:cTn id="36" dur="500" spd="-100000" fill="hold"/>
                                        <p:tgtEl>
                                          <p:spTgt spid="40"/>
                                        </p:tgtEl>
                                        <p:attrNameLst>
                                          <p:attrName>ppt_x</p:attrName>
                                          <p:attrName>ppt_y</p:attrName>
                                        </p:attrNameLst>
                                      </p:cBhvr>
                                      <p:rCtr x="0" y="903"/>
                                    </p:animMotion>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0"/>
                                  </p:stCondLst>
                                  <p:childTnLst>
                                    <p:animMotion origin="layout" path="M 2.5E-6 4.81481E-6 L 2.5E-6 0.01805 " pathEditMode="relative" rAng="0" ptsTypes="AA">
                                      <p:cBhvr>
                                        <p:cTn id="41" dur="500" spd="-100000" fill="hold"/>
                                        <p:tgtEl>
                                          <p:spTgt spid="43"/>
                                        </p:tgtEl>
                                        <p:attrNameLst>
                                          <p:attrName>ppt_x</p:attrName>
                                          <p:attrName>ppt_y</p:attrName>
                                        </p:attrNameLst>
                                      </p:cBhvr>
                                      <p:rCtr x="0" y="903"/>
                                    </p:animMotion>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42" presetClass="path" presetSubtype="0" decel="100000" fill="hold" grpId="1" nodeType="withEffect">
                                  <p:stCondLst>
                                    <p:cond delay="0"/>
                                  </p:stCondLst>
                                  <p:childTnLst>
                                    <p:animMotion origin="layout" path="M 2.5E-6 4.81481E-6 L 2.5E-6 0.01805 " pathEditMode="relative" rAng="0" ptsTypes="AA">
                                      <p:cBhvr>
                                        <p:cTn id="46" dur="500" spd="-100000" fill="hold"/>
                                        <p:tgtEl>
                                          <p:spTgt spid="29"/>
                                        </p:tgtEl>
                                        <p:attrNameLst>
                                          <p:attrName>ppt_x</p:attrName>
                                          <p:attrName>ppt_y</p:attrName>
                                        </p:attrNameLst>
                                      </p:cBhvr>
                                      <p:rCtr x="0" y="903"/>
                                    </p:animMotion>
                                  </p:childTnLst>
                                </p:cTn>
                              </p:par>
                              <p:par>
                                <p:cTn id="47" presetID="10" presetClass="entr" presetSubtype="0" fill="hold" nodeType="withEffect">
                                  <p:stCondLst>
                                    <p:cond delay="10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par>
                                <p:cTn id="50" presetID="42" presetClass="path" presetSubtype="0" decel="100000" fill="hold" nodeType="withEffect">
                                  <p:stCondLst>
                                    <p:cond delay="100"/>
                                  </p:stCondLst>
                                  <p:childTnLst>
                                    <p:animMotion origin="layout" path="M -4.58333E-6 4.81481E-6 L -4.58333E-6 0.01805 " pathEditMode="relative" rAng="0" ptsTypes="AA">
                                      <p:cBhvr>
                                        <p:cTn id="51" dur="500" spd="-100000" fill="hold"/>
                                        <p:tgtEl>
                                          <p:spTgt spid="50"/>
                                        </p:tgtEl>
                                        <p:attrNameLst>
                                          <p:attrName>ppt_x</p:attrName>
                                          <p:attrName>ppt_y</p:attrName>
                                        </p:attrNameLst>
                                      </p:cBhvr>
                                      <p:rCtr x="0" y="903"/>
                                    </p:animMotion>
                                  </p:childTnLst>
                                </p:cTn>
                              </p:par>
                              <p:par>
                                <p:cTn id="52" presetID="10" presetClass="entr" presetSubtype="0" fill="hold" nodeType="withEffect">
                                  <p:stCondLst>
                                    <p:cond delay="10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42" presetClass="path" presetSubtype="0" decel="100000" fill="hold" nodeType="withEffect">
                                  <p:stCondLst>
                                    <p:cond delay="100"/>
                                  </p:stCondLst>
                                  <p:childTnLst>
                                    <p:animMotion origin="layout" path="M -3.54167E-6 -7.40741E-7 L -3.54167E-6 0.01806 " pathEditMode="relative" rAng="0" ptsTypes="AA">
                                      <p:cBhvr>
                                        <p:cTn id="56" dur="500" spd="-100000" fill="hold"/>
                                        <p:tgtEl>
                                          <p:spTgt spid="47"/>
                                        </p:tgtEl>
                                        <p:attrNameLst>
                                          <p:attrName>ppt_x</p:attrName>
                                          <p:attrName>ppt_y</p:attrName>
                                        </p:attrNameLst>
                                      </p:cBhvr>
                                      <p:rCtr x="0" y="903"/>
                                    </p:animMotion>
                                  </p:childTnLst>
                                </p:cTn>
                              </p:par>
                              <p:par>
                                <p:cTn id="57" presetID="10"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par>
                                <p:cTn id="60" presetID="42" presetClass="path" presetSubtype="0" decel="100000" fill="hold" grpId="1" nodeType="withEffect">
                                  <p:stCondLst>
                                    <p:cond delay="0"/>
                                  </p:stCondLst>
                                  <p:childTnLst>
                                    <p:animMotion origin="layout" path="M 3.75E-6 -2.59259E-6 L 3.75E-6 0.01806 " pathEditMode="relative" rAng="0" ptsTypes="AA">
                                      <p:cBhvr>
                                        <p:cTn id="61" dur="500" spd="-100000" fill="hold"/>
                                        <p:tgtEl>
                                          <p:spTgt spid="46"/>
                                        </p:tgtEl>
                                        <p:attrNameLst>
                                          <p:attrName>ppt_x</p:attrName>
                                          <p:attrName>ppt_y</p:attrName>
                                        </p:attrNameLst>
                                      </p:cBhvr>
                                      <p:rCtr x="0" y="903"/>
                                    </p:animMotion>
                                  </p:childTnLst>
                                </p:cTn>
                              </p:par>
                              <p:par>
                                <p:cTn id="62" presetID="22" presetClass="entr" presetSubtype="8" fill="hold"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2" grpId="0"/>
      <p:bldP spid="32" grpId="1"/>
      <p:bldP spid="33" grpId="0"/>
      <p:bldP spid="33" grpId="1"/>
      <p:bldP spid="46" grpId="0"/>
      <p:bldP spid="4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190483-9467-4AC0-B117-2893F44BB8D7}"/>
              </a:ext>
            </a:extLst>
          </p:cNvPr>
          <p:cNvSpPr>
            <a:spLocks noGrp="1"/>
          </p:cNvSpPr>
          <p:nvPr>
            <p:ph type="title"/>
          </p:nvPr>
        </p:nvSpPr>
        <p:spPr/>
        <p:txBody>
          <a:bodyPr/>
          <a:lstStyle/>
          <a:p>
            <a:r>
              <a:rPr kumimoji="1" lang="en-US" altLang="ja-JP" err="1"/>
              <a:t>davinci</a:t>
            </a:r>
            <a:r>
              <a:rPr kumimoji="1" lang="en-US" altLang="ja-JP"/>
              <a:t> </a:t>
            </a:r>
            <a:r>
              <a:rPr kumimoji="1" lang="ja-JP" altLang="en-US"/>
              <a:t>による要約</a:t>
            </a:r>
          </a:p>
        </p:txBody>
      </p:sp>
      <p:pic>
        <p:nvPicPr>
          <p:cNvPr id="5" name="図 4">
            <a:extLst>
              <a:ext uri="{FF2B5EF4-FFF2-40B4-BE49-F238E27FC236}">
                <a16:creationId xmlns:a16="http://schemas.microsoft.com/office/drawing/2014/main" id="{00D1B05D-D43B-456E-9B72-B53E5CC05AD7}"/>
              </a:ext>
            </a:extLst>
          </p:cNvPr>
          <p:cNvPicPr>
            <a:picLocks noChangeAspect="1"/>
          </p:cNvPicPr>
          <p:nvPr/>
        </p:nvPicPr>
        <p:blipFill>
          <a:blip r:embed="rId3"/>
          <a:stretch>
            <a:fillRect/>
          </a:stretch>
        </p:blipFill>
        <p:spPr>
          <a:xfrm>
            <a:off x="588263" y="1424067"/>
            <a:ext cx="10994598" cy="5278574"/>
          </a:xfrm>
          <a:prstGeom prst="rect">
            <a:avLst/>
          </a:prstGeom>
        </p:spPr>
      </p:pic>
    </p:spTree>
    <p:extLst>
      <p:ext uri="{BB962C8B-B14F-4D97-AF65-F5344CB8AC3E}">
        <p14:creationId xmlns:p14="http://schemas.microsoft.com/office/powerpoint/2010/main" val="365984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E1865-D136-4B05-B3C9-FF402FFD7E7F}"/>
              </a:ext>
            </a:extLst>
          </p:cNvPr>
          <p:cNvSpPr>
            <a:spLocks noGrp="1"/>
          </p:cNvSpPr>
          <p:nvPr>
            <p:ph type="title"/>
          </p:nvPr>
        </p:nvSpPr>
        <p:spPr/>
        <p:txBody>
          <a:bodyPr/>
          <a:lstStyle/>
          <a:p>
            <a:r>
              <a:rPr kumimoji="1" lang="ja-JP" altLang="en-US"/>
              <a:t>要約（</a:t>
            </a:r>
            <a:r>
              <a:rPr kumimoji="1" lang="en-US" altLang="ja-JP"/>
              <a:t>Bing </a:t>
            </a:r>
            <a:r>
              <a:rPr kumimoji="1" lang="ja-JP" altLang="en-US"/>
              <a:t>翻訳）</a:t>
            </a:r>
          </a:p>
        </p:txBody>
      </p:sp>
      <p:sp>
        <p:nvSpPr>
          <p:cNvPr id="3" name="テキスト プレースホルダー 2">
            <a:extLst>
              <a:ext uri="{FF2B5EF4-FFF2-40B4-BE49-F238E27FC236}">
                <a16:creationId xmlns:a16="http://schemas.microsoft.com/office/drawing/2014/main" id="{A0BDA1A0-6172-40D9-B9C8-1A31F92B3ED4}"/>
              </a:ext>
            </a:extLst>
          </p:cNvPr>
          <p:cNvSpPr>
            <a:spLocks noGrp="1"/>
          </p:cNvSpPr>
          <p:nvPr>
            <p:ph type="body" sz="quarter" idx="10"/>
          </p:nvPr>
        </p:nvSpPr>
        <p:spPr>
          <a:xfrm>
            <a:off x="584200" y="1435497"/>
            <a:ext cx="11018520" cy="4912114"/>
          </a:xfrm>
        </p:spPr>
        <p:txBody>
          <a:bodyPr/>
          <a:lstStyle/>
          <a:p>
            <a:r>
              <a:rPr kumimoji="1" lang="ja-JP" altLang="en-US" dirty="0"/>
              <a:t>中性子星は、巨大な超巨大星の崩壊したコアであり、恒星が特に金属が豊富であれば、</a:t>
            </a:r>
            <a:r>
              <a:rPr kumimoji="1" lang="en-US" altLang="ja-JP" dirty="0"/>
              <a:t>10~25</a:t>
            </a:r>
            <a:r>
              <a:rPr kumimoji="1" lang="ja-JP" altLang="en-US" dirty="0"/>
              <a:t>個の太陽質量の総質量を持っていた。中性子星は、ブラックホールや白い穴、クォーク星、奇妙な星を除く、最小かつ最も密度の高い恒星である。中性子星は半径が</a:t>
            </a:r>
            <a:r>
              <a:rPr kumimoji="1" lang="en-US" altLang="ja-JP" dirty="0"/>
              <a:t>10</a:t>
            </a:r>
            <a:r>
              <a:rPr kumimoji="1" lang="ja-JP" altLang="en-US" dirty="0"/>
              <a:t>キロメートル</a:t>
            </a:r>
            <a:r>
              <a:rPr kumimoji="1" lang="en-US" altLang="ja-JP" dirty="0"/>
              <a:t>(6.2mi)</a:t>
            </a:r>
            <a:r>
              <a:rPr kumimoji="1" lang="ja-JP" altLang="en-US" dirty="0"/>
              <a:t>、質量は約</a:t>
            </a:r>
            <a:r>
              <a:rPr kumimoji="1" lang="en-US" altLang="ja-JP" dirty="0"/>
              <a:t>1.4</a:t>
            </a:r>
            <a:r>
              <a:rPr kumimoji="1" lang="ja-JP" altLang="en-US" dirty="0"/>
              <a:t>個の太陽質量を有する。彼らは、過去の白色矮星密度を原子核の核に圧縮する、重力崩壊と相まって、巨大な恒星の超新星爆発に起因する。</a:t>
            </a:r>
            <a:endParaRPr kumimoji="1" lang="en-US" altLang="ja-JP" dirty="0"/>
          </a:p>
          <a:p>
            <a:endParaRPr kumimoji="1" lang="en-US" altLang="ja-JP" dirty="0"/>
          </a:p>
          <a:p>
            <a:r>
              <a:rPr kumimoji="1" lang="ja-JP" altLang="en-US" dirty="0"/>
              <a:t>それは白色矮星と同じことです。星は死んで、白くなるまで縮みます。その後、それは小さな白いボールになるまで縮小します。その後、それは本当に小さな白いボールになるまで縮小します。その後、それは非常に小さいボールになるまで縮小し、より小さいです</a:t>
            </a:r>
          </a:p>
        </p:txBody>
      </p:sp>
    </p:spTree>
    <p:extLst>
      <p:ext uri="{BB962C8B-B14F-4D97-AF65-F5344CB8AC3E}">
        <p14:creationId xmlns:p14="http://schemas.microsoft.com/office/powerpoint/2010/main" val="292741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71AC-E647-4E89-BDA5-3D126749D3A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err="1"/>
              <a:t>GutHub</a:t>
            </a:r>
            <a:endParaRPr lang="en-US" dirty="0"/>
          </a:p>
        </p:txBody>
      </p:sp>
      <p:grpSp>
        <p:nvGrpSpPr>
          <p:cNvPr id="43" name="Group 42" descr="GitHub Copilot service diagram">
            <a:extLst>
              <a:ext uri="{FF2B5EF4-FFF2-40B4-BE49-F238E27FC236}">
                <a16:creationId xmlns:a16="http://schemas.microsoft.com/office/drawing/2014/main" id="{E2FC7CFA-2AD2-479A-AFE7-6E573326B1B4}"/>
              </a:ext>
            </a:extLst>
          </p:cNvPr>
          <p:cNvGrpSpPr/>
          <p:nvPr/>
        </p:nvGrpSpPr>
        <p:grpSpPr>
          <a:xfrm>
            <a:off x="586740" y="585788"/>
            <a:ext cx="11022648" cy="5683250"/>
            <a:chOff x="586740" y="585788"/>
            <a:chExt cx="11022648" cy="5683250"/>
          </a:xfrm>
        </p:grpSpPr>
        <p:sp>
          <p:nvSpPr>
            <p:cNvPr id="13" name="Rectangle: Rounded Corners 12">
              <a:extLst>
                <a:ext uri="{FF2B5EF4-FFF2-40B4-BE49-F238E27FC236}">
                  <a16:creationId xmlns:a16="http://schemas.microsoft.com/office/drawing/2014/main" id="{50D2F760-C14C-4207-81A9-0894B4A06B8F}"/>
                </a:ext>
              </a:extLst>
            </p:cNvPr>
            <p:cNvSpPr/>
            <p:nvPr/>
          </p:nvSpPr>
          <p:spPr bwMode="auto">
            <a:xfrm>
              <a:off x="3860802" y="1793264"/>
              <a:ext cx="1985359" cy="3222623"/>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3D90E255-4A54-4F4D-A187-745995D4FBBC}"/>
                </a:ext>
              </a:extLst>
            </p:cNvPr>
            <p:cNvSpPr/>
            <p:nvPr/>
          </p:nvSpPr>
          <p:spPr bwMode="auto">
            <a:xfrm>
              <a:off x="586740" y="585788"/>
              <a:ext cx="11022648" cy="5683250"/>
            </a:xfrm>
            <a:prstGeom prst="rect">
              <a:avLst/>
            </a:prstGeom>
            <a:noFill/>
            <a:ln w="12700">
              <a:gradFill flip="none" rotWithShape="1">
                <a:gsLst>
                  <a:gs pos="0">
                    <a:schemeClr val="accent1"/>
                  </a:gs>
                  <a:gs pos="100000">
                    <a:schemeClr val="accent5"/>
                  </a:gs>
                </a:gsLst>
                <a:lin ang="2700000" scaled="1"/>
                <a:tileRect/>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B1C1AA27-84AF-474C-8E35-31B8573FC761}"/>
                </a:ext>
              </a:extLst>
            </p:cNvPr>
            <p:cNvCxnSpPr>
              <a:cxnSpLocks/>
            </p:cNvCxnSpPr>
            <p:nvPr/>
          </p:nvCxnSpPr>
          <p:spPr>
            <a:xfrm flipH="1">
              <a:off x="5850290" y="3623368"/>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CF7D929-C62D-451F-989C-906E9FFC4DBC}"/>
                </a:ext>
              </a:extLst>
            </p:cNvPr>
            <p:cNvCxnSpPr>
              <a:cxnSpLocks/>
            </p:cNvCxnSpPr>
            <p:nvPr/>
          </p:nvCxnSpPr>
          <p:spPr>
            <a:xfrm>
              <a:off x="5850290" y="3061934"/>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03C5D5D-6089-4467-BC83-7CCF196A3DFB}"/>
                </a:ext>
              </a:extLst>
            </p:cNvPr>
            <p:cNvCxnSpPr>
              <a:cxnSpLocks/>
            </p:cNvCxnSpPr>
            <p:nvPr/>
          </p:nvCxnSpPr>
          <p:spPr>
            <a:xfrm flipH="1">
              <a:off x="5850290" y="2500501"/>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32294DC9-5BC0-46A4-B6B5-D9CEACC410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61" t="25313" r="55489" b="50460"/>
            <a:stretch/>
          </p:blipFill>
          <p:spPr bwMode="auto">
            <a:xfrm>
              <a:off x="4206150" y="2420997"/>
              <a:ext cx="1294663" cy="1281873"/>
            </a:xfrm>
            <a:prstGeom prst="roundRect">
              <a:avLst>
                <a:gd name="adj" fmla="val 23107"/>
              </a:avLst>
            </a:prstGeom>
            <a:noFill/>
            <a:ln w="12700">
              <a:noFill/>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A3CB3B-0050-4155-A0FD-0BDCEFCC355B}"/>
                </a:ext>
              </a:extLst>
            </p:cNvPr>
            <p:cNvSpPr txBox="1"/>
            <p:nvPr/>
          </p:nvSpPr>
          <p:spPr>
            <a:xfrm>
              <a:off x="985090"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0">
                        <a:srgbClr val="50E6FF"/>
                      </a:gs>
                      <a:gs pos="97000">
                        <a:srgbClr val="50E6FF"/>
                      </a:gs>
                    </a:gsLst>
                    <a:lin ang="2700000" scaled="1"/>
                  </a:gradFill>
                  <a:effectLst/>
                  <a:uLnTx/>
                  <a:uFillTx/>
                  <a:latin typeface="Segoe UI Semibold"/>
                  <a:ea typeface="+mn-ea"/>
                  <a:cs typeface="+mn-cs"/>
                </a:rPr>
                <a:t>OpenAI</a:t>
              </a: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 Codex Model</a:t>
              </a:r>
            </a:p>
          </p:txBody>
        </p:sp>
        <p:sp>
          <p:nvSpPr>
            <p:cNvPr id="6" name="TextBox 5">
              <a:extLst>
                <a:ext uri="{FF2B5EF4-FFF2-40B4-BE49-F238E27FC236}">
                  <a16:creationId xmlns:a16="http://schemas.microsoft.com/office/drawing/2014/main" id="{EFC8B888-67CF-4C09-8CE2-91644895A279}"/>
                </a:ext>
              </a:extLst>
            </p:cNvPr>
            <p:cNvSpPr txBox="1"/>
            <p:nvPr/>
          </p:nvSpPr>
          <p:spPr>
            <a:xfrm>
              <a:off x="377075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GitHub</a:t>
              </a:r>
            </a:p>
          </p:txBody>
        </p:sp>
        <p:sp>
          <p:nvSpPr>
            <p:cNvPr id="7" name="TextBox 6">
              <a:extLst>
                <a:ext uri="{FF2B5EF4-FFF2-40B4-BE49-F238E27FC236}">
                  <a16:creationId xmlns:a16="http://schemas.microsoft.com/office/drawing/2014/main" id="{9C44D62F-DAAB-41D8-A226-C6DBE1F40EDA}"/>
                </a:ext>
              </a:extLst>
            </p:cNvPr>
            <p:cNvSpPr txBox="1"/>
            <p:nvPr/>
          </p:nvSpPr>
          <p:spPr>
            <a:xfrm>
              <a:off x="921143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Private code</a:t>
              </a:r>
            </a:p>
          </p:txBody>
        </p:sp>
        <p:pic>
          <p:nvPicPr>
            <p:cNvPr id="8" name="Picture 2">
              <a:extLst>
                <a:ext uri="{FF2B5EF4-FFF2-40B4-BE49-F238E27FC236}">
                  <a16:creationId xmlns:a16="http://schemas.microsoft.com/office/drawing/2014/main" id="{078A8258-D7C6-48F4-9AE0-57704C62B1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107" t="18421" b="20673"/>
            <a:stretch/>
          </p:blipFill>
          <p:spPr bwMode="auto">
            <a:xfrm>
              <a:off x="8972550" y="1793265"/>
              <a:ext cx="2632710" cy="3222625"/>
            </a:xfrm>
            <a:prstGeom prst="roundRect">
              <a:avLst>
                <a:gd name="adj" fmla="val 3642"/>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6EFFC2C-4161-4E7B-82D0-F644D79419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370" t="71078" r="1706" b="12360"/>
            <a:stretch/>
          </p:blipFill>
          <p:spPr bwMode="auto">
            <a:xfrm>
              <a:off x="10515092" y="4566677"/>
              <a:ext cx="923382" cy="926740"/>
            </a:xfrm>
            <a:prstGeom prst="roundRect">
              <a:avLst>
                <a:gd name="adj" fmla="val 25758"/>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FF4705-C37E-4B04-8FCA-706F4717C967}"/>
                </a:ext>
              </a:extLst>
            </p:cNvPr>
            <p:cNvSpPr txBox="1"/>
            <p:nvPr/>
          </p:nvSpPr>
          <p:spPr>
            <a:xfrm>
              <a:off x="6230320" y="2327384"/>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Provide editor context</a:t>
              </a:r>
            </a:p>
          </p:txBody>
        </p:sp>
        <p:sp>
          <p:nvSpPr>
            <p:cNvPr id="11" name="TextBox 10">
              <a:extLst>
                <a:ext uri="{FF2B5EF4-FFF2-40B4-BE49-F238E27FC236}">
                  <a16:creationId xmlns:a16="http://schemas.microsoft.com/office/drawing/2014/main" id="{B2267619-C003-4F94-A679-A7D767384324}"/>
                </a:ext>
              </a:extLst>
            </p:cNvPr>
            <p:cNvSpPr txBox="1"/>
            <p:nvPr/>
          </p:nvSpPr>
          <p:spPr>
            <a:xfrm>
              <a:off x="6230320" y="2888817"/>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Provide suggestions</a:t>
              </a:r>
            </a:p>
          </p:txBody>
        </p:sp>
        <p:sp>
          <p:nvSpPr>
            <p:cNvPr id="12" name="TextBox 11">
              <a:extLst>
                <a:ext uri="{FF2B5EF4-FFF2-40B4-BE49-F238E27FC236}">
                  <a16:creationId xmlns:a16="http://schemas.microsoft.com/office/drawing/2014/main" id="{868BCB43-3FDC-4F9A-BC16-21862D79CAAF}"/>
                </a:ext>
              </a:extLst>
            </p:cNvPr>
            <p:cNvSpPr txBox="1"/>
            <p:nvPr/>
          </p:nvSpPr>
          <p:spPr>
            <a:xfrm>
              <a:off x="6230320" y="3450251"/>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Improve suggestions</a:t>
              </a:r>
            </a:p>
          </p:txBody>
        </p:sp>
        <p:sp>
          <p:nvSpPr>
            <p:cNvPr id="20" name="TextBox 19">
              <a:extLst>
                <a:ext uri="{FF2B5EF4-FFF2-40B4-BE49-F238E27FC236}">
                  <a16:creationId xmlns:a16="http://schemas.microsoft.com/office/drawing/2014/main" id="{A406487A-4366-4980-BAAF-4D0F1A0CE778}"/>
                </a:ext>
              </a:extLst>
            </p:cNvPr>
            <p:cNvSpPr txBox="1"/>
            <p:nvPr/>
          </p:nvSpPr>
          <p:spPr>
            <a:xfrm>
              <a:off x="985090" y="5000974"/>
              <a:ext cx="215493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Public code and text on the internet</a:t>
              </a:r>
            </a:p>
          </p:txBody>
        </p:sp>
        <p:cxnSp>
          <p:nvCxnSpPr>
            <p:cNvPr id="22" name="Straight Arrow Connector 21">
              <a:extLst>
                <a:ext uri="{FF2B5EF4-FFF2-40B4-BE49-F238E27FC236}">
                  <a16:creationId xmlns:a16="http://schemas.microsoft.com/office/drawing/2014/main" id="{BDBF4E10-025D-44D3-B811-A29808114C30}"/>
                </a:ext>
              </a:extLst>
            </p:cNvPr>
            <p:cNvCxnSpPr>
              <a:cxnSpLocks/>
            </p:cNvCxnSpPr>
            <p:nvPr/>
          </p:nvCxnSpPr>
          <p:spPr>
            <a:xfrm flipV="1">
              <a:off x="2062558" y="3796485"/>
              <a:ext cx="0" cy="534118"/>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grpSp>
          <p:nvGrpSpPr>
            <p:cNvPr id="28" name="code samples" descr="code samples">
              <a:extLst>
                <a:ext uri="{FF2B5EF4-FFF2-40B4-BE49-F238E27FC236}">
                  <a16:creationId xmlns:a16="http://schemas.microsoft.com/office/drawing/2014/main" id="{A626153C-E604-43F8-9A7F-65B0E1A0DA5A}"/>
                </a:ext>
              </a:extLst>
            </p:cNvPr>
            <p:cNvGrpSpPr/>
            <p:nvPr/>
          </p:nvGrpSpPr>
          <p:grpSpPr>
            <a:xfrm>
              <a:off x="1779320" y="4386678"/>
              <a:ext cx="558221" cy="558221"/>
              <a:chOff x="2518439" y="3861516"/>
              <a:chExt cx="558221" cy="558221"/>
            </a:xfrm>
          </p:grpSpPr>
          <p:sp>
            <p:nvSpPr>
              <p:cNvPr id="29" name="Freeform: Shape 28">
                <a:extLst>
                  <a:ext uri="{FF2B5EF4-FFF2-40B4-BE49-F238E27FC236}">
                    <a16:creationId xmlns:a16="http://schemas.microsoft.com/office/drawing/2014/main" id="{4191CE01-D7EA-4DBB-AF69-690F3920B25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9261ECD-0D58-457E-908C-F1E9B400C51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8F0AEF2-8F43-4C70-831B-270B62C6010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CB87CAB-FC80-42CE-8D94-210C57C75CC5}"/>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5A7E2F9-1E35-4149-8490-D1925BB0E31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D233C260-6AB8-4E61-8E27-462ED8BD402D}"/>
                </a:ext>
              </a:extLst>
            </p:cNvPr>
            <p:cNvSpPr txBox="1"/>
            <p:nvPr/>
          </p:nvSpPr>
          <p:spPr>
            <a:xfrm>
              <a:off x="3850289" y="4023795"/>
              <a:ext cx="1995872"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GitHub</a:t>
              </a:r>
              <a:b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Copilot Service</a:t>
              </a:r>
            </a:p>
          </p:txBody>
        </p:sp>
        <p:cxnSp>
          <p:nvCxnSpPr>
            <p:cNvPr id="37" name="Straight Arrow Connector 36">
              <a:extLst>
                <a:ext uri="{FF2B5EF4-FFF2-40B4-BE49-F238E27FC236}">
                  <a16:creationId xmlns:a16="http://schemas.microsoft.com/office/drawing/2014/main" id="{F48B5388-BD1E-404A-B2B1-3A1414A7E4AB}"/>
                </a:ext>
              </a:extLst>
            </p:cNvPr>
            <p:cNvCxnSpPr>
              <a:cxnSpLocks/>
            </p:cNvCxnSpPr>
            <p:nvPr/>
          </p:nvCxnSpPr>
          <p:spPr>
            <a:xfrm>
              <a:off x="2891704" y="3061934"/>
              <a:ext cx="969098"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39" name="Graphic 38">
              <a:extLst>
                <a:ext uri="{FF2B5EF4-FFF2-40B4-BE49-F238E27FC236}">
                  <a16:creationId xmlns:a16="http://schemas.microsoft.com/office/drawing/2014/main" id="{785F6FCE-1F20-489A-8787-32A738A803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2046" y="2280527"/>
              <a:ext cx="1779658" cy="1481134"/>
            </a:xfrm>
            <a:prstGeom prst="rect">
              <a:avLst/>
            </a:prstGeom>
          </p:spPr>
        </p:pic>
        <p:pic>
          <p:nvPicPr>
            <p:cNvPr id="41" name="2F358329-2C19-4FBA-B51C-51CE75BE790F">
              <a:extLst>
                <a:ext uri="{FF2B5EF4-FFF2-40B4-BE49-F238E27FC236}">
                  <a16:creationId xmlns:a16="http://schemas.microsoft.com/office/drawing/2014/main" id="{2595E101-2913-40D6-91FC-5B79E0B522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911" t="12715" r="35915" b="44737"/>
            <a:stretch/>
          </p:blipFill>
          <p:spPr bwMode="auto">
            <a:xfrm>
              <a:off x="1805421" y="2711857"/>
              <a:ext cx="514274" cy="58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4823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100"/>
                                  </p:stCondLst>
                                  <p:childTnLst>
                                    <p:animMotion origin="layout" path="M 1.875E-6 1.48148E-6 L 1.875E-6 0.01805 " pathEditMode="relative" rAng="0" ptsTypes="AA">
                                      <p:cBhvr>
                                        <p:cTn id="9" dur="500" spd="-100000" fill="hold"/>
                                        <p:tgtEl>
                                          <p:spTgt spid="4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Explain(er) – モデルの説明性・解釈性</a:t>
            </a:r>
          </a:p>
        </p:txBody>
      </p:sp>
      <p:grpSp>
        <p:nvGrpSpPr>
          <p:cNvPr id="83" name="Group 82">
            <a:extLst>
              <a:ext uri="{FF2B5EF4-FFF2-40B4-BE49-F238E27FC236}">
                <a16:creationId xmlns:a16="http://schemas.microsoft.com/office/drawing/2014/main" id="{089B96CD-7E1A-7F41-9B20-3DB08A2F3E5E}"/>
              </a:ext>
            </a:extLst>
          </p:cNvPr>
          <p:cNvGrpSpPr/>
          <p:nvPr/>
        </p:nvGrpSpPr>
        <p:grpSpPr>
          <a:xfrm>
            <a:off x="8744314" y="4019054"/>
            <a:ext cx="3195186" cy="804515"/>
            <a:chOff x="7719928" y="5722229"/>
            <a:chExt cx="3518961" cy="886038"/>
          </a:xfrm>
        </p:grpSpPr>
        <p:sp>
          <p:nvSpPr>
            <p:cNvPr id="84" name="Triangle 83">
              <a:extLst>
                <a:ext uri="{FF2B5EF4-FFF2-40B4-BE49-F238E27FC236}">
                  <a16:creationId xmlns:a16="http://schemas.microsoft.com/office/drawing/2014/main" id="{FED71AA8-81D6-864E-9A7F-1B1D7C45D2A3}"/>
                </a:ext>
              </a:extLst>
            </p:cNvPr>
            <p:cNvSpPr/>
            <p:nvPr/>
          </p:nvSpPr>
          <p:spPr bwMode="auto">
            <a:xfrm rot="15023306">
              <a:off x="8000537" y="5893717"/>
              <a:ext cx="289155" cy="850373"/>
            </a:xfrm>
            <a:prstGeom prst="triangle">
              <a:avLst>
                <a:gd name="adj" fmla="val 34009"/>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JP" sz="1800" b="0" i="0" u="none" strike="noStrike" kern="1200" cap="none" spc="0" normalizeH="0" baseline="0" noProof="0" err="1">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5" name="Rectangle 84">
              <a:extLst>
                <a:ext uri="{FF2B5EF4-FFF2-40B4-BE49-F238E27FC236}">
                  <a16:creationId xmlns:a16="http://schemas.microsoft.com/office/drawing/2014/main" id="{E0631AD7-4909-1A47-BBEB-DE55179CEDD1}"/>
                </a:ext>
              </a:extLst>
            </p:cNvPr>
            <p:cNvSpPr/>
            <p:nvPr/>
          </p:nvSpPr>
          <p:spPr bwMode="auto">
            <a:xfrm>
              <a:off x="8264074" y="5722229"/>
              <a:ext cx="2974815" cy="886038"/>
            </a:xfrm>
            <a:prstGeom prst="rect">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JP" sz="1800" b="0" i="0" u="none" strike="noStrike" kern="1200" cap="none" spc="0" normalizeH="0" baseline="0" noProof="0" err="1">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86" name="TextBox 85">
              <a:extLst>
                <a:ext uri="{FF2B5EF4-FFF2-40B4-BE49-F238E27FC236}">
                  <a16:creationId xmlns:a16="http://schemas.microsoft.com/office/drawing/2014/main" id="{CE542B56-9F52-6542-AB2E-2DE8C7B26785}"/>
                </a:ext>
              </a:extLst>
            </p:cNvPr>
            <p:cNvSpPr txBox="1"/>
            <p:nvPr/>
          </p:nvSpPr>
          <p:spPr>
            <a:xfrm>
              <a:off x="8495692" y="5813465"/>
              <a:ext cx="2511577"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mn-cs"/>
                </a:rPr>
                <a:t>なぜ審査が却下された</a:t>
              </a:r>
              <a:br>
                <a:rPr kumimoji="0" lang="en-US" sz="1800" b="0" i="0" u="none" strike="noStrike" kern="1200" cap="none" spc="0" normalizeH="0" baseline="0" noProof="0">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mn-cs"/>
                </a:rPr>
              </a:br>
              <a:r>
                <a:rPr kumimoji="0" lang="en-US" sz="1800" b="0" i="0" u="none" strike="noStrike" kern="1200" cap="none" spc="0" normalizeH="0" baseline="0" noProof="0">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mn-cs"/>
                </a:rPr>
                <a:t>のだろうか？</a:t>
              </a:r>
            </a:p>
          </p:txBody>
        </p:sp>
      </p:grpSp>
      <p:pic>
        <p:nvPicPr>
          <p:cNvPr id="87" name="Graphic 86">
            <a:extLst>
              <a:ext uri="{FF2B5EF4-FFF2-40B4-BE49-F238E27FC236}">
                <a16:creationId xmlns:a16="http://schemas.microsoft.com/office/drawing/2014/main" id="{F4AC3707-6B2D-A24D-9ABF-530E37D8ED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6540" y="4414732"/>
            <a:ext cx="865251" cy="865251"/>
          </a:xfrm>
          <a:prstGeom prst="rect">
            <a:avLst/>
          </a:prstGeom>
        </p:spPr>
      </p:pic>
      <p:pic>
        <p:nvPicPr>
          <p:cNvPr id="88" name="Graphic 87">
            <a:extLst>
              <a:ext uri="{FF2B5EF4-FFF2-40B4-BE49-F238E27FC236}">
                <a16:creationId xmlns:a16="http://schemas.microsoft.com/office/drawing/2014/main" id="{24200822-1F74-9F48-A15B-427B7FED38A7}"/>
              </a:ext>
            </a:extLst>
          </p:cNvPr>
          <p:cNvPicPr>
            <a:picLocks noChangeAspect="1"/>
          </p:cNvPicPr>
          <p:nvPr/>
        </p:nvPicPr>
        <p:blipFill>
          <a:blip r:embed="rId4">
            <a:lum bright="70000" contrast="-70000"/>
            <a:extLst>
              <a:ext uri="{96DAC541-7B7A-43D3-8B79-37D633B846F1}">
                <asvg:svgBlip xmlns:asvg="http://schemas.microsoft.com/office/drawing/2016/SVG/main" r:embed="rId5"/>
              </a:ext>
            </a:extLst>
          </a:blip>
          <a:stretch>
            <a:fillRect/>
          </a:stretch>
        </p:blipFill>
        <p:spPr>
          <a:xfrm flipH="1">
            <a:off x="8116317" y="4146621"/>
            <a:ext cx="574145" cy="1217596"/>
          </a:xfrm>
          <a:prstGeom prst="rect">
            <a:avLst/>
          </a:prstGeom>
        </p:spPr>
      </p:pic>
      <p:pic>
        <p:nvPicPr>
          <p:cNvPr id="89" name="Graphic 88">
            <a:extLst>
              <a:ext uri="{FF2B5EF4-FFF2-40B4-BE49-F238E27FC236}">
                <a16:creationId xmlns:a16="http://schemas.microsoft.com/office/drawing/2014/main" id="{102C7E77-C362-024E-905D-BD84F866808B}"/>
              </a:ext>
            </a:extLst>
          </p:cNvPr>
          <p:cNvPicPr>
            <a:picLocks noChangeAspect="1"/>
          </p:cNvPicPr>
          <p:nvPr/>
        </p:nvPicPr>
        <p:blipFill>
          <a:blip r:embed="rId6">
            <a:lum bright="70000" contrast="-70000"/>
            <a:extLst>
              <a:ext uri="{96DAC541-7B7A-43D3-8B79-37D633B846F1}">
                <asvg:svgBlip xmlns:asvg="http://schemas.microsoft.com/office/drawing/2016/SVG/main" r:embed="rId7"/>
              </a:ext>
            </a:extLst>
          </a:blip>
          <a:stretch>
            <a:fillRect/>
          </a:stretch>
        </p:blipFill>
        <p:spPr>
          <a:xfrm flipH="1">
            <a:off x="7750171" y="4757384"/>
            <a:ext cx="574145" cy="574145"/>
          </a:xfrm>
          <a:prstGeom prst="rect">
            <a:avLst/>
          </a:prstGeom>
        </p:spPr>
      </p:pic>
      <p:sp>
        <p:nvSpPr>
          <p:cNvPr id="90" name="TextBox 89">
            <a:extLst>
              <a:ext uri="{FF2B5EF4-FFF2-40B4-BE49-F238E27FC236}">
                <a16:creationId xmlns:a16="http://schemas.microsoft.com/office/drawing/2014/main" id="{1B8A4FAF-126D-A940-BFA1-BF37EB7294A3}"/>
              </a:ext>
            </a:extLst>
          </p:cNvPr>
          <p:cNvSpPr txBox="1"/>
          <p:nvPr/>
        </p:nvSpPr>
        <p:spPr>
          <a:xfrm>
            <a:off x="725489" y="5366653"/>
            <a:ext cx="2620004"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Yu Gothic UI" panose="020B0500000000000000" pitchFamily="34" charset="-128"/>
                <a:ea typeface="Yu Gothic UI" panose="020B0500000000000000" pitchFamily="34" charset="-128"/>
                <a:cs typeface="+mn-cs"/>
              </a:rPr>
              <a:t>審査対象の人の属性</a:t>
            </a:r>
          </a:p>
        </p:txBody>
      </p:sp>
      <p:grpSp>
        <p:nvGrpSpPr>
          <p:cNvPr id="91" name="Group 90">
            <a:extLst>
              <a:ext uri="{FF2B5EF4-FFF2-40B4-BE49-F238E27FC236}">
                <a16:creationId xmlns:a16="http://schemas.microsoft.com/office/drawing/2014/main" id="{D44B366F-A37F-DE40-9709-05871D72476F}"/>
              </a:ext>
            </a:extLst>
          </p:cNvPr>
          <p:cNvGrpSpPr/>
          <p:nvPr/>
        </p:nvGrpSpPr>
        <p:grpSpPr>
          <a:xfrm>
            <a:off x="1376952" y="3958961"/>
            <a:ext cx="1375354" cy="1259938"/>
            <a:chOff x="1784813" y="2550753"/>
            <a:chExt cx="1514721" cy="1387610"/>
          </a:xfrm>
        </p:grpSpPr>
        <p:pic>
          <p:nvPicPr>
            <p:cNvPr id="92" name="Graphic 91">
              <a:extLst>
                <a:ext uri="{FF2B5EF4-FFF2-40B4-BE49-F238E27FC236}">
                  <a16:creationId xmlns:a16="http://schemas.microsoft.com/office/drawing/2014/main" id="{0D2D7497-2A21-7742-A2BC-0B7153F815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84813" y="2550753"/>
              <a:ext cx="818378" cy="818378"/>
            </a:xfrm>
            <a:prstGeom prst="rect">
              <a:avLst/>
            </a:prstGeom>
          </p:spPr>
        </p:pic>
        <p:pic>
          <p:nvPicPr>
            <p:cNvPr id="93" name="Graphic 92">
              <a:extLst>
                <a:ext uri="{FF2B5EF4-FFF2-40B4-BE49-F238E27FC236}">
                  <a16:creationId xmlns:a16="http://schemas.microsoft.com/office/drawing/2014/main" id="{0B014CD9-5B0C-B54C-BC0B-F1935F36B2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61070" y="2799899"/>
              <a:ext cx="1138464" cy="1138464"/>
            </a:xfrm>
            <a:prstGeom prst="rect">
              <a:avLst/>
            </a:prstGeom>
          </p:spPr>
        </p:pic>
      </p:grpSp>
      <p:sp>
        <p:nvSpPr>
          <p:cNvPr id="94" name="TextBox 93">
            <a:extLst>
              <a:ext uri="{FF2B5EF4-FFF2-40B4-BE49-F238E27FC236}">
                <a16:creationId xmlns:a16="http://schemas.microsoft.com/office/drawing/2014/main" id="{12880294-9FC3-EC4F-A19D-8189334DED5A}"/>
              </a:ext>
            </a:extLst>
          </p:cNvPr>
          <p:cNvSpPr txBox="1"/>
          <p:nvPr/>
        </p:nvSpPr>
        <p:spPr>
          <a:xfrm>
            <a:off x="3979163" y="5400058"/>
            <a:ext cx="2620004"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Yu Gothic UI" panose="020B0500000000000000" pitchFamily="34" charset="-128"/>
                <a:ea typeface="Yu Gothic UI" panose="020B0500000000000000" pitchFamily="34" charset="-128"/>
                <a:cs typeface="+mn-cs"/>
              </a:rPr>
              <a:t>機械学習モデル</a:t>
            </a:r>
          </a:p>
        </p:txBody>
      </p:sp>
      <p:sp>
        <p:nvSpPr>
          <p:cNvPr id="95" name="TextBox 94">
            <a:extLst>
              <a:ext uri="{FF2B5EF4-FFF2-40B4-BE49-F238E27FC236}">
                <a16:creationId xmlns:a16="http://schemas.microsoft.com/office/drawing/2014/main" id="{65E5CE04-DB78-5A44-9138-DBC30320F2C6}"/>
              </a:ext>
            </a:extLst>
          </p:cNvPr>
          <p:cNvSpPr txBox="1"/>
          <p:nvPr/>
        </p:nvSpPr>
        <p:spPr>
          <a:xfrm>
            <a:off x="7014314" y="5400058"/>
            <a:ext cx="2620004"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Yu Gothic UI" panose="020B0500000000000000" pitchFamily="34" charset="-128"/>
                <a:ea typeface="Yu Gothic UI" panose="020B0500000000000000" pitchFamily="34" charset="-128"/>
                <a:cs typeface="+mn-cs"/>
              </a:rPr>
              <a:t>予測値</a:t>
            </a:r>
          </a:p>
        </p:txBody>
      </p:sp>
      <p:sp>
        <p:nvSpPr>
          <p:cNvPr id="96" name="TextBox 95">
            <a:extLst>
              <a:ext uri="{FF2B5EF4-FFF2-40B4-BE49-F238E27FC236}">
                <a16:creationId xmlns:a16="http://schemas.microsoft.com/office/drawing/2014/main" id="{9A76E719-18AE-8E49-8262-172F47089810}"/>
              </a:ext>
            </a:extLst>
          </p:cNvPr>
          <p:cNvSpPr txBox="1"/>
          <p:nvPr/>
        </p:nvSpPr>
        <p:spPr>
          <a:xfrm>
            <a:off x="7660309" y="4389103"/>
            <a:ext cx="74308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Yu Gothic UI" panose="020B0500000000000000" pitchFamily="34" charset="-128"/>
                <a:ea typeface="Yu Gothic UI" panose="020B0500000000000000" pitchFamily="34" charset="-128"/>
                <a:cs typeface="+mn-cs"/>
              </a:rPr>
              <a:t>OK</a:t>
            </a:r>
          </a:p>
        </p:txBody>
      </p:sp>
      <p:sp>
        <p:nvSpPr>
          <p:cNvPr id="97" name="TextBox 96">
            <a:extLst>
              <a:ext uri="{FF2B5EF4-FFF2-40B4-BE49-F238E27FC236}">
                <a16:creationId xmlns:a16="http://schemas.microsoft.com/office/drawing/2014/main" id="{0ADBA1DD-725D-7E44-8FEA-19632F208D8C}"/>
              </a:ext>
            </a:extLst>
          </p:cNvPr>
          <p:cNvSpPr txBox="1"/>
          <p:nvPr/>
        </p:nvSpPr>
        <p:spPr>
          <a:xfrm>
            <a:off x="8031849" y="3766035"/>
            <a:ext cx="743080"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Yu Gothic UI" panose="020B0500000000000000" pitchFamily="34" charset="-128"/>
                <a:ea typeface="Yu Gothic UI" panose="020B0500000000000000" pitchFamily="34" charset="-128"/>
                <a:cs typeface="+mn-cs"/>
              </a:rPr>
              <a:t>NG</a:t>
            </a:r>
          </a:p>
        </p:txBody>
      </p:sp>
      <p:pic>
        <p:nvPicPr>
          <p:cNvPr id="98" name="Picture 97">
            <a:extLst>
              <a:ext uri="{FF2B5EF4-FFF2-40B4-BE49-F238E27FC236}">
                <a16:creationId xmlns:a16="http://schemas.microsoft.com/office/drawing/2014/main" id="{3E7BCC09-FE10-6B4F-912C-FB0E2D1744E8}"/>
              </a:ext>
            </a:extLst>
          </p:cNvPr>
          <p:cNvPicPr>
            <a:picLocks noChangeAspect="1"/>
          </p:cNvPicPr>
          <p:nvPr/>
        </p:nvPicPr>
        <p:blipFill>
          <a:blip r:embed="rId12">
            <a:lum bright="70000" contrast="-70000"/>
          </a:blip>
          <a:stretch>
            <a:fillRect/>
          </a:stretch>
        </p:blipFill>
        <p:spPr>
          <a:xfrm>
            <a:off x="3389218" y="4620791"/>
            <a:ext cx="453132" cy="453132"/>
          </a:xfrm>
          <a:prstGeom prst="rect">
            <a:avLst/>
          </a:prstGeom>
          <a:ln>
            <a:noFill/>
          </a:ln>
        </p:spPr>
      </p:pic>
      <p:pic>
        <p:nvPicPr>
          <p:cNvPr id="99" name="Picture 98">
            <a:extLst>
              <a:ext uri="{FF2B5EF4-FFF2-40B4-BE49-F238E27FC236}">
                <a16:creationId xmlns:a16="http://schemas.microsoft.com/office/drawing/2014/main" id="{68F8C669-7374-3B4E-A2E4-661D38C05A5B}"/>
              </a:ext>
            </a:extLst>
          </p:cNvPr>
          <p:cNvPicPr>
            <a:picLocks noChangeAspect="1"/>
          </p:cNvPicPr>
          <p:nvPr/>
        </p:nvPicPr>
        <p:blipFill>
          <a:blip r:embed="rId12">
            <a:lum bright="70000" contrast="-70000"/>
          </a:blip>
          <a:stretch>
            <a:fillRect/>
          </a:stretch>
        </p:blipFill>
        <p:spPr>
          <a:xfrm>
            <a:off x="6509415" y="4620791"/>
            <a:ext cx="453132" cy="453132"/>
          </a:xfrm>
          <a:prstGeom prst="rect">
            <a:avLst/>
          </a:prstGeom>
          <a:noFill/>
        </p:spPr>
      </p:pic>
      <p:pic>
        <p:nvPicPr>
          <p:cNvPr id="100" name="Graphic 99">
            <a:extLst>
              <a:ext uri="{FF2B5EF4-FFF2-40B4-BE49-F238E27FC236}">
                <a16:creationId xmlns:a16="http://schemas.microsoft.com/office/drawing/2014/main" id="{0F9D9E66-B791-0249-ACB2-3E7088A116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6539" y="2208948"/>
            <a:ext cx="865251" cy="865251"/>
          </a:xfrm>
          <a:prstGeom prst="rect">
            <a:avLst/>
          </a:prstGeom>
        </p:spPr>
      </p:pic>
      <p:pic>
        <p:nvPicPr>
          <p:cNvPr id="101" name="Graphic 100">
            <a:extLst>
              <a:ext uri="{FF2B5EF4-FFF2-40B4-BE49-F238E27FC236}">
                <a16:creationId xmlns:a16="http://schemas.microsoft.com/office/drawing/2014/main" id="{113669C3-2876-1947-A903-39336AE4F34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6504" y="2204062"/>
            <a:ext cx="865251" cy="865251"/>
          </a:xfrm>
          <a:prstGeom prst="rect">
            <a:avLst/>
          </a:prstGeom>
        </p:spPr>
      </p:pic>
      <p:pic>
        <p:nvPicPr>
          <p:cNvPr id="102" name="Graphic 101">
            <a:extLst>
              <a:ext uri="{FF2B5EF4-FFF2-40B4-BE49-F238E27FC236}">
                <a16:creationId xmlns:a16="http://schemas.microsoft.com/office/drawing/2014/main" id="{27C204E1-0286-0C46-B81B-0EF6DF77D3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76800" y="3478921"/>
            <a:ext cx="624728" cy="624728"/>
          </a:xfrm>
          <a:prstGeom prst="rect">
            <a:avLst/>
          </a:prstGeom>
        </p:spPr>
      </p:pic>
      <p:pic>
        <p:nvPicPr>
          <p:cNvPr id="103" name="Picture 102">
            <a:extLst>
              <a:ext uri="{FF2B5EF4-FFF2-40B4-BE49-F238E27FC236}">
                <a16:creationId xmlns:a16="http://schemas.microsoft.com/office/drawing/2014/main" id="{2A6B9837-E2DC-D24D-924A-3EBFDE2AC624}"/>
              </a:ext>
            </a:extLst>
          </p:cNvPr>
          <p:cNvPicPr>
            <a:picLocks noChangeAspect="1"/>
          </p:cNvPicPr>
          <p:nvPr/>
        </p:nvPicPr>
        <p:blipFill>
          <a:blip r:embed="rId12">
            <a:lum bright="70000" contrast="-70000"/>
          </a:blip>
          <a:stretch>
            <a:fillRect/>
          </a:stretch>
        </p:blipFill>
        <p:spPr>
          <a:xfrm>
            <a:off x="3391895" y="2416371"/>
            <a:ext cx="453132" cy="453132"/>
          </a:xfrm>
          <a:prstGeom prst="rect">
            <a:avLst/>
          </a:prstGeom>
          <a:ln>
            <a:noFill/>
          </a:ln>
        </p:spPr>
      </p:pic>
      <p:sp>
        <p:nvSpPr>
          <p:cNvPr id="104" name="Rectangle 103">
            <a:extLst>
              <a:ext uri="{FF2B5EF4-FFF2-40B4-BE49-F238E27FC236}">
                <a16:creationId xmlns:a16="http://schemas.microsoft.com/office/drawing/2014/main" id="{3D6B5B35-FA79-554D-8DA2-5FC16D98E53A}"/>
              </a:ext>
            </a:extLst>
          </p:cNvPr>
          <p:cNvSpPr/>
          <p:nvPr/>
        </p:nvSpPr>
        <p:spPr>
          <a:xfrm>
            <a:off x="187080" y="2587309"/>
            <a:ext cx="69762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a:ln>
                  <a:noFill/>
                </a:ln>
                <a:effectLst/>
                <a:uLnTx/>
                <a:uFillTx/>
                <a:latin typeface="Yu Gothic UI" panose="020B0500000000000000" pitchFamily="34" charset="-128"/>
                <a:ea typeface="Yu Gothic UI" panose="020B0500000000000000" pitchFamily="34" charset="-128"/>
                <a:cs typeface="+mn-cs"/>
              </a:rPr>
              <a:t>学習</a:t>
            </a:r>
          </a:p>
        </p:txBody>
      </p:sp>
      <p:sp>
        <p:nvSpPr>
          <p:cNvPr id="105" name="Rectangle 104">
            <a:extLst>
              <a:ext uri="{FF2B5EF4-FFF2-40B4-BE49-F238E27FC236}">
                <a16:creationId xmlns:a16="http://schemas.microsoft.com/office/drawing/2014/main" id="{E2368011-373B-C940-9B5B-7E253DACBD0C}"/>
              </a:ext>
            </a:extLst>
          </p:cNvPr>
          <p:cNvSpPr/>
          <p:nvPr/>
        </p:nvSpPr>
        <p:spPr>
          <a:xfrm>
            <a:off x="187079" y="4545824"/>
            <a:ext cx="69762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a:ln>
                  <a:noFill/>
                </a:ln>
                <a:effectLst/>
                <a:uLnTx/>
                <a:uFillTx/>
                <a:latin typeface="Yu Gothic UI" panose="020B0500000000000000" pitchFamily="34" charset="-128"/>
                <a:ea typeface="Yu Gothic UI" panose="020B0500000000000000" pitchFamily="34" charset="-128"/>
                <a:cs typeface="+mn-cs"/>
              </a:rPr>
              <a:t>推論</a:t>
            </a:r>
          </a:p>
        </p:txBody>
      </p:sp>
      <p:sp>
        <p:nvSpPr>
          <p:cNvPr id="106" name="TextBox 105">
            <a:extLst>
              <a:ext uri="{FF2B5EF4-FFF2-40B4-BE49-F238E27FC236}">
                <a16:creationId xmlns:a16="http://schemas.microsoft.com/office/drawing/2014/main" id="{96E1A8AE-C250-F349-94FC-0EB8E96C534E}"/>
              </a:ext>
            </a:extLst>
          </p:cNvPr>
          <p:cNvSpPr txBox="1"/>
          <p:nvPr/>
        </p:nvSpPr>
        <p:spPr>
          <a:xfrm>
            <a:off x="679129" y="3157883"/>
            <a:ext cx="2620004"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Yu Gothic UI" panose="020B0500000000000000" pitchFamily="34" charset="-128"/>
                <a:ea typeface="Yu Gothic UI" panose="020B0500000000000000" pitchFamily="34" charset="-128"/>
                <a:cs typeface="+mn-cs"/>
              </a:rPr>
              <a:t>学習データ</a:t>
            </a:r>
          </a:p>
        </p:txBody>
      </p:sp>
      <p:grpSp>
        <p:nvGrpSpPr>
          <p:cNvPr id="107" name="Group 106">
            <a:extLst>
              <a:ext uri="{FF2B5EF4-FFF2-40B4-BE49-F238E27FC236}">
                <a16:creationId xmlns:a16="http://schemas.microsoft.com/office/drawing/2014/main" id="{F2745B6A-BA04-3A4E-A89B-28DB886A1D64}"/>
              </a:ext>
            </a:extLst>
          </p:cNvPr>
          <p:cNvGrpSpPr/>
          <p:nvPr/>
        </p:nvGrpSpPr>
        <p:grpSpPr>
          <a:xfrm>
            <a:off x="5710295" y="1647988"/>
            <a:ext cx="3131909" cy="889824"/>
            <a:chOff x="6442622" y="428865"/>
            <a:chExt cx="3449271" cy="979991"/>
          </a:xfrm>
        </p:grpSpPr>
        <p:grpSp>
          <p:nvGrpSpPr>
            <p:cNvPr id="108" name="Group 107">
              <a:extLst>
                <a:ext uri="{FF2B5EF4-FFF2-40B4-BE49-F238E27FC236}">
                  <a16:creationId xmlns:a16="http://schemas.microsoft.com/office/drawing/2014/main" id="{FAE6002A-6FFC-584B-B407-F7D8E38B30D5}"/>
                </a:ext>
              </a:extLst>
            </p:cNvPr>
            <p:cNvGrpSpPr/>
            <p:nvPr/>
          </p:nvGrpSpPr>
          <p:grpSpPr>
            <a:xfrm>
              <a:off x="6783462" y="428865"/>
              <a:ext cx="3108431" cy="886038"/>
              <a:chOff x="1706304" y="5722229"/>
              <a:chExt cx="3108431" cy="886038"/>
            </a:xfrm>
          </p:grpSpPr>
          <p:sp>
            <p:nvSpPr>
              <p:cNvPr id="110" name="Rectangle 109">
                <a:extLst>
                  <a:ext uri="{FF2B5EF4-FFF2-40B4-BE49-F238E27FC236}">
                    <a16:creationId xmlns:a16="http://schemas.microsoft.com/office/drawing/2014/main" id="{0161BBE5-4FA8-0E44-A72C-2A504060458F}"/>
                  </a:ext>
                </a:extLst>
              </p:cNvPr>
              <p:cNvSpPr/>
              <p:nvPr/>
            </p:nvSpPr>
            <p:spPr bwMode="auto">
              <a:xfrm>
                <a:off x="1706304" y="5722229"/>
                <a:ext cx="2977955" cy="886038"/>
              </a:xfrm>
              <a:prstGeom prst="rect">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JP" sz="1800" b="0" i="0" u="none" strike="noStrike" kern="1200" cap="none" spc="0" normalizeH="0" baseline="0" noProof="0" err="1">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11" name="TextBox 110">
                <a:extLst>
                  <a:ext uri="{FF2B5EF4-FFF2-40B4-BE49-F238E27FC236}">
                    <a16:creationId xmlns:a16="http://schemas.microsoft.com/office/drawing/2014/main" id="{D3E5F0D1-711D-BC41-AD7B-7EB18CFE770F}"/>
                  </a:ext>
                </a:extLst>
              </p:cNvPr>
              <p:cNvSpPr txBox="1"/>
              <p:nvPr/>
            </p:nvSpPr>
            <p:spPr>
              <a:xfrm>
                <a:off x="1756317" y="5811304"/>
                <a:ext cx="3058418"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mn-cs"/>
                  </a:rPr>
                  <a:t>精度は高そうだけど、</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mn-cs"/>
                  </a:rPr>
                  <a:t>信頼してのだろうか？</a:t>
                </a:r>
              </a:p>
            </p:txBody>
          </p:sp>
        </p:grpSp>
        <p:sp>
          <p:nvSpPr>
            <p:cNvPr id="109" name="Triangle 108">
              <a:extLst>
                <a:ext uri="{FF2B5EF4-FFF2-40B4-BE49-F238E27FC236}">
                  <a16:creationId xmlns:a16="http://schemas.microsoft.com/office/drawing/2014/main" id="{52798A67-FF26-774C-A2B4-0AD0C0D12399}"/>
                </a:ext>
              </a:extLst>
            </p:cNvPr>
            <p:cNvSpPr/>
            <p:nvPr/>
          </p:nvSpPr>
          <p:spPr bwMode="auto">
            <a:xfrm rot="14863034">
              <a:off x="6573430" y="1001065"/>
              <a:ext cx="276983" cy="538600"/>
            </a:xfrm>
            <a:prstGeom prst="triangle">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JP" sz="1800" b="0" i="0" u="none" strike="noStrike" kern="1200" cap="none" spc="0" normalizeH="0" baseline="0" noProof="0" err="1">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Segoe UI" pitchFamily="34" charset="0"/>
              </a:endParaRPr>
            </a:p>
          </p:txBody>
        </p:sp>
      </p:grpSp>
      <p:grpSp>
        <p:nvGrpSpPr>
          <p:cNvPr id="112" name="Group 111">
            <a:extLst>
              <a:ext uri="{FF2B5EF4-FFF2-40B4-BE49-F238E27FC236}">
                <a16:creationId xmlns:a16="http://schemas.microsoft.com/office/drawing/2014/main" id="{D185DAF3-D807-CF4C-B7E2-E5E42F017580}"/>
              </a:ext>
            </a:extLst>
          </p:cNvPr>
          <p:cNvGrpSpPr/>
          <p:nvPr/>
        </p:nvGrpSpPr>
        <p:grpSpPr>
          <a:xfrm>
            <a:off x="5693748" y="2704151"/>
            <a:ext cx="3279708" cy="804515"/>
            <a:chOff x="7242674" y="1962756"/>
            <a:chExt cx="3612048" cy="886038"/>
          </a:xfrm>
        </p:grpSpPr>
        <p:grpSp>
          <p:nvGrpSpPr>
            <p:cNvPr id="113" name="Group 112">
              <a:extLst>
                <a:ext uri="{FF2B5EF4-FFF2-40B4-BE49-F238E27FC236}">
                  <a16:creationId xmlns:a16="http://schemas.microsoft.com/office/drawing/2014/main" id="{587E13CE-D377-1647-8131-B4D0ED90F438}"/>
                </a:ext>
              </a:extLst>
            </p:cNvPr>
            <p:cNvGrpSpPr/>
            <p:nvPr/>
          </p:nvGrpSpPr>
          <p:grpSpPr>
            <a:xfrm>
              <a:off x="7664416" y="1962756"/>
              <a:ext cx="3190306" cy="886038"/>
              <a:chOff x="4915880" y="5722229"/>
              <a:chExt cx="3190306" cy="886038"/>
            </a:xfrm>
          </p:grpSpPr>
          <p:sp>
            <p:nvSpPr>
              <p:cNvPr id="115" name="Rectangle 114">
                <a:extLst>
                  <a:ext uri="{FF2B5EF4-FFF2-40B4-BE49-F238E27FC236}">
                    <a16:creationId xmlns:a16="http://schemas.microsoft.com/office/drawing/2014/main" id="{AF1BD67E-CE4F-EF4E-BFE8-7A0FEB99290D}"/>
                  </a:ext>
                </a:extLst>
              </p:cNvPr>
              <p:cNvSpPr/>
              <p:nvPr/>
            </p:nvSpPr>
            <p:spPr bwMode="auto">
              <a:xfrm>
                <a:off x="4974034" y="5722229"/>
                <a:ext cx="3058419" cy="886038"/>
              </a:xfrm>
              <a:prstGeom prst="rect">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JP" sz="1800" b="0" i="0" u="none" strike="noStrike" kern="1200" cap="none" spc="0" normalizeH="0" baseline="0" noProof="0" err="1">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16" name="TextBox 115">
                <a:extLst>
                  <a:ext uri="{FF2B5EF4-FFF2-40B4-BE49-F238E27FC236}">
                    <a16:creationId xmlns:a16="http://schemas.microsoft.com/office/drawing/2014/main" id="{FB790213-3BF6-394C-9A7E-35E46E605498}"/>
                  </a:ext>
                </a:extLst>
              </p:cNvPr>
              <p:cNvSpPr txBox="1"/>
              <p:nvPr/>
            </p:nvSpPr>
            <p:spPr>
              <a:xfrm>
                <a:off x="4915880" y="5825995"/>
                <a:ext cx="3190306"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mn-cs"/>
                  </a:rPr>
                  <a:t>男性 or 女性を</a:t>
                </a:r>
                <a:br>
                  <a:rPr kumimoji="0" lang="en-US" sz="1800" b="0" i="0" u="none" strike="noStrike" kern="1200" cap="none" spc="0" normalizeH="0" baseline="0" noProof="0">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mn-cs"/>
                  </a:rPr>
                </a:br>
                <a:r>
                  <a:rPr kumimoji="0" lang="en-US" sz="1800" b="0" i="0" u="none" strike="noStrike" kern="1200" cap="none" spc="0" normalizeH="0" baseline="0" noProof="0">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mn-cs"/>
                  </a:rPr>
                  <a:t>優遇していない？</a:t>
                </a:r>
              </a:p>
            </p:txBody>
          </p:sp>
        </p:grpSp>
        <p:sp>
          <p:nvSpPr>
            <p:cNvPr id="114" name="Triangle 113">
              <a:extLst>
                <a:ext uri="{FF2B5EF4-FFF2-40B4-BE49-F238E27FC236}">
                  <a16:creationId xmlns:a16="http://schemas.microsoft.com/office/drawing/2014/main" id="{81323E7B-AE47-2947-AFB1-1329FDF371C2}"/>
                </a:ext>
              </a:extLst>
            </p:cNvPr>
            <p:cNvSpPr/>
            <p:nvPr/>
          </p:nvSpPr>
          <p:spPr bwMode="auto">
            <a:xfrm rot="16964629">
              <a:off x="7373482" y="2107240"/>
              <a:ext cx="276983" cy="538600"/>
            </a:xfrm>
            <a:prstGeom prst="triangle">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JP" sz="1800" b="0" i="0" u="none" strike="noStrike" kern="1200" cap="none" spc="0" normalizeH="0" baseline="0" noProof="0" err="1">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Segoe UI" pitchFamily="34" charset="0"/>
              </a:endParaRPr>
            </a:p>
          </p:txBody>
        </p:sp>
      </p:grpSp>
      <p:sp>
        <p:nvSpPr>
          <p:cNvPr id="117" name="Rectangle 116">
            <a:extLst>
              <a:ext uri="{FF2B5EF4-FFF2-40B4-BE49-F238E27FC236}">
                <a16:creationId xmlns:a16="http://schemas.microsoft.com/office/drawing/2014/main" id="{9BACBC7A-D6B9-0B40-8598-1B82EF26E25D}"/>
              </a:ext>
            </a:extLst>
          </p:cNvPr>
          <p:cNvSpPr/>
          <p:nvPr/>
        </p:nvSpPr>
        <p:spPr>
          <a:xfrm>
            <a:off x="579587" y="1176104"/>
            <a:ext cx="592982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P" sz="2400" b="0" i="0" u="none" strike="noStrike" kern="1200" cap="none" spc="0" normalizeH="0" baseline="0" noProof="0">
                <a:ln>
                  <a:noFill/>
                </a:ln>
                <a:effectLst/>
                <a:uLnTx/>
                <a:uFillTx/>
                <a:latin typeface="Yu Gothic UI" panose="020B0500000000000000" pitchFamily="34" charset="-128"/>
                <a:ea typeface="Yu Gothic UI" panose="020B0500000000000000" pitchFamily="34" charset="-128"/>
                <a:cs typeface="+mn-cs"/>
              </a:rPr>
              <a:t>住宅ローンの審査での機械学習の利用を考える</a:t>
            </a:r>
          </a:p>
        </p:txBody>
      </p:sp>
      <p:grpSp>
        <p:nvGrpSpPr>
          <p:cNvPr id="118" name="Group 117">
            <a:extLst>
              <a:ext uri="{FF2B5EF4-FFF2-40B4-BE49-F238E27FC236}">
                <a16:creationId xmlns:a16="http://schemas.microsoft.com/office/drawing/2014/main" id="{FA7DE927-DFFA-B34A-B035-EFF2B3646404}"/>
              </a:ext>
            </a:extLst>
          </p:cNvPr>
          <p:cNvGrpSpPr/>
          <p:nvPr/>
        </p:nvGrpSpPr>
        <p:grpSpPr>
          <a:xfrm>
            <a:off x="8578363" y="5388513"/>
            <a:ext cx="3365505" cy="804515"/>
            <a:chOff x="7532350" y="5722229"/>
            <a:chExt cx="3706539" cy="886038"/>
          </a:xfrm>
        </p:grpSpPr>
        <p:sp>
          <p:nvSpPr>
            <p:cNvPr id="119" name="Triangle 118">
              <a:extLst>
                <a:ext uri="{FF2B5EF4-FFF2-40B4-BE49-F238E27FC236}">
                  <a16:creationId xmlns:a16="http://schemas.microsoft.com/office/drawing/2014/main" id="{4FE52FC2-2F32-8847-BF7C-56CB044D733F}"/>
                </a:ext>
              </a:extLst>
            </p:cNvPr>
            <p:cNvSpPr/>
            <p:nvPr/>
          </p:nvSpPr>
          <p:spPr bwMode="auto">
            <a:xfrm rot="17564203">
              <a:off x="7812959" y="5475190"/>
              <a:ext cx="289155" cy="850373"/>
            </a:xfrm>
            <a:prstGeom prst="triangle">
              <a:avLst>
                <a:gd name="adj" fmla="val 34009"/>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JP" sz="1800" b="0" i="0" u="none" strike="noStrike" kern="1200" cap="none" spc="0" normalizeH="0" baseline="0" noProof="0" err="1">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20" name="Rectangle 119">
              <a:extLst>
                <a:ext uri="{FF2B5EF4-FFF2-40B4-BE49-F238E27FC236}">
                  <a16:creationId xmlns:a16="http://schemas.microsoft.com/office/drawing/2014/main" id="{D7083F3F-63BD-D04E-9479-6C1A07EB8038}"/>
                </a:ext>
              </a:extLst>
            </p:cNvPr>
            <p:cNvSpPr/>
            <p:nvPr/>
          </p:nvSpPr>
          <p:spPr bwMode="auto">
            <a:xfrm>
              <a:off x="8264074" y="5722229"/>
              <a:ext cx="2974815" cy="886038"/>
            </a:xfrm>
            <a:prstGeom prst="rect">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JP" sz="1800" b="0" i="0" u="none" strike="noStrike" kern="1200" cap="none" spc="0" normalizeH="0" baseline="0" noProof="0" err="1">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Segoe UI" pitchFamily="34" charset="0"/>
              </a:endParaRPr>
            </a:p>
          </p:txBody>
        </p:sp>
        <p:sp>
          <p:nvSpPr>
            <p:cNvPr id="121" name="TextBox 120">
              <a:extLst>
                <a:ext uri="{FF2B5EF4-FFF2-40B4-BE49-F238E27FC236}">
                  <a16:creationId xmlns:a16="http://schemas.microsoft.com/office/drawing/2014/main" id="{5955EA42-2522-1E42-A9BC-665329BD5DB1}"/>
                </a:ext>
              </a:extLst>
            </p:cNvPr>
            <p:cNvSpPr txBox="1"/>
            <p:nvPr/>
          </p:nvSpPr>
          <p:spPr>
            <a:xfrm>
              <a:off x="8495692" y="5811496"/>
              <a:ext cx="2511577" cy="71182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lumMod val="75000"/>
                      <a:lumOff val="25000"/>
                    </a:schemeClr>
                  </a:solidFill>
                  <a:effectLst/>
                  <a:uLnTx/>
                  <a:uFillTx/>
                  <a:latin typeface="Yu Gothic UI" panose="020B0500000000000000" pitchFamily="34" charset="-128"/>
                  <a:ea typeface="Yu Gothic UI" panose="020B0500000000000000" pitchFamily="34" charset="-128"/>
                  <a:cs typeface="+mn-cs"/>
                </a:rPr>
                <a:t>どうすれば審査が通るようになるだろうか？</a:t>
              </a:r>
            </a:p>
          </p:txBody>
        </p:sp>
      </p:grpSp>
    </p:spTree>
    <p:extLst>
      <p:ext uri="{BB962C8B-B14F-4D97-AF65-F5344CB8AC3E}">
        <p14:creationId xmlns:p14="http://schemas.microsoft.com/office/powerpoint/2010/main" val="128694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A9523-2847-B247-9FD4-0C6141BF31D2}"/>
              </a:ext>
            </a:extLst>
          </p:cNvPr>
          <p:cNvSpPr>
            <a:spLocks noGrp="1"/>
          </p:cNvSpPr>
          <p:nvPr>
            <p:ph type="title"/>
          </p:nvPr>
        </p:nvSpPr>
        <p:spPr/>
        <p:txBody>
          <a:bodyPr>
            <a:normAutofit fontScale="90000"/>
          </a:bodyPr>
          <a:lstStyle/>
          <a:p>
            <a:r>
              <a:rPr lang="en-JP" dirty="0"/>
              <a:t>What is SynapseML? (Referring to the oficcial docs)</a:t>
            </a:r>
          </a:p>
        </p:txBody>
      </p:sp>
      <p:pic>
        <p:nvPicPr>
          <p:cNvPr id="6" name="Content Placeholder 5">
            <a:extLst>
              <a:ext uri="{FF2B5EF4-FFF2-40B4-BE49-F238E27FC236}">
                <a16:creationId xmlns:a16="http://schemas.microsoft.com/office/drawing/2014/main" id="{9B5DCCD0-920C-2348-A56F-673C6FE254C3}"/>
              </a:ext>
            </a:extLst>
          </p:cNvPr>
          <p:cNvPicPr>
            <a:picLocks noGrp="1" noChangeAspect="1"/>
          </p:cNvPicPr>
          <p:nvPr>
            <p:ph sz="quarter" idx="10"/>
          </p:nvPr>
        </p:nvPicPr>
        <p:blipFill>
          <a:blip r:embed="rId2"/>
          <a:stretch>
            <a:fillRect/>
          </a:stretch>
        </p:blipFill>
        <p:spPr>
          <a:xfrm>
            <a:off x="594252" y="1435100"/>
            <a:ext cx="11008259" cy="4833938"/>
          </a:xfrm>
        </p:spPr>
      </p:pic>
    </p:spTree>
    <p:extLst>
      <p:ext uri="{BB962C8B-B14F-4D97-AF65-F5344CB8AC3E}">
        <p14:creationId xmlns:p14="http://schemas.microsoft.com/office/powerpoint/2010/main" val="251341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27BC-D1B4-EB48-8A83-E58D38CF7098}"/>
              </a:ext>
            </a:extLst>
          </p:cNvPr>
          <p:cNvSpPr>
            <a:spLocks noGrp="1"/>
          </p:cNvSpPr>
          <p:nvPr>
            <p:ph type="title"/>
          </p:nvPr>
        </p:nvSpPr>
        <p:spPr/>
        <p:txBody>
          <a:bodyPr>
            <a:normAutofit fontScale="90000"/>
          </a:bodyPr>
          <a:lstStyle/>
          <a:p>
            <a:r>
              <a:rPr lang="en-JP" dirty="0"/>
              <a:t>補足: Explain(er) – モデルの説明性・解釈性</a:t>
            </a:r>
          </a:p>
        </p:txBody>
      </p:sp>
      <p:pic>
        <p:nvPicPr>
          <p:cNvPr id="3" name="Picture 2">
            <a:extLst>
              <a:ext uri="{FF2B5EF4-FFF2-40B4-BE49-F238E27FC236}">
                <a16:creationId xmlns:a16="http://schemas.microsoft.com/office/drawing/2014/main" id="{80EE1426-2F38-B540-9C39-B9C7EF4C2EC0}"/>
              </a:ext>
            </a:extLst>
          </p:cNvPr>
          <p:cNvPicPr>
            <a:picLocks noChangeAspect="1"/>
          </p:cNvPicPr>
          <p:nvPr/>
        </p:nvPicPr>
        <p:blipFill>
          <a:blip r:embed="rId2"/>
          <a:stretch>
            <a:fillRect/>
          </a:stretch>
        </p:blipFill>
        <p:spPr>
          <a:xfrm>
            <a:off x="2042267" y="2125682"/>
            <a:ext cx="8107466" cy="4516747"/>
          </a:xfrm>
          <a:prstGeom prst="rect">
            <a:avLst/>
          </a:prstGeom>
        </p:spPr>
      </p:pic>
      <p:sp>
        <p:nvSpPr>
          <p:cNvPr id="4" name="Rectangle 3">
            <a:extLst>
              <a:ext uri="{FF2B5EF4-FFF2-40B4-BE49-F238E27FC236}">
                <a16:creationId xmlns:a16="http://schemas.microsoft.com/office/drawing/2014/main" id="{8B5E78AE-3E2F-814A-9395-3EE634006737}"/>
              </a:ext>
            </a:extLst>
          </p:cNvPr>
          <p:cNvSpPr/>
          <p:nvPr/>
        </p:nvSpPr>
        <p:spPr>
          <a:xfrm>
            <a:off x="3495826" y="2403010"/>
            <a:ext cx="1269899" cy="400110"/>
          </a:xfrm>
          <a:prstGeom prst="rect">
            <a:avLst/>
          </a:prstGeom>
        </p:spPr>
        <p:txBody>
          <a:bodyPr wrap="none">
            <a:spAutoFit/>
          </a:bodyPr>
          <a:lstStyle/>
          <a:p>
            <a:pPr algn="ctr"/>
            <a:r>
              <a:rPr lang="ja-JP" altLang="en-US" sz="2000" b="1">
                <a:latin typeface="Yu Gothic UI" panose="020B0500000000000000" pitchFamily="34" charset="-128"/>
                <a:ea typeface="Yu Gothic UI" panose="020B0500000000000000" pitchFamily="34" charset="-128"/>
              </a:rPr>
              <a:t>データ探索</a:t>
            </a:r>
            <a:endParaRPr lang="en-US" sz="2000" b="1">
              <a:latin typeface="Yu Gothic UI" panose="020B0500000000000000" pitchFamily="34" charset="-128"/>
              <a:ea typeface="Yu Gothic UI" panose="020B0500000000000000" pitchFamily="34" charset="-128"/>
            </a:endParaRPr>
          </a:p>
        </p:txBody>
      </p:sp>
      <p:sp>
        <p:nvSpPr>
          <p:cNvPr id="5" name="Rectangle 4">
            <a:extLst>
              <a:ext uri="{FF2B5EF4-FFF2-40B4-BE49-F238E27FC236}">
                <a16:creationId xmlns:a16="http://schemas.microsoft.com/office/drawing/2014/main" id="{AFF8E05E-5495-2748-B9AD-CBF0FD1C48F5}"/>
              </a:ext>
            </a:extLst>
          </p:cNvPr>
          <p:cNvSpPr/>
          <p:nvPr/>
        </p:nvSpPr>
        <p:spPr>
          <a:xfrm>
            <a:off x="7426276" y="2403010"/>
            <a:ext cx="1681871" cy="400110"/>
          </a:xfrm>
          <a:prstGeom prst="rect">
            <a:avLst/>
          </a:prstGeom>
        </p:spPr>
        <p:txBody>
          <a:bodyPr wrap="none">
            <a:spAutoFit/>
          </a:bodyPr>
          <a:lstStyle/>
          <a:p>
            <a:pPr algn="ctr"/>
            <a:r>
              <a:rPr lang="ja-JP" altLang="en-US" sz="2000" b="1">
                <a:latin typeface="Yu Gothic UI" panose="020B0500000000000000" pitchFamily="34" charset="-128"/>
                <a:ea typeface="Yu Gothic UI" panose="020B0500000000000000" pitchFamily="34" charset="-128"/>
              </a:rPr>
              <a:t>変数の重要度</a:t>
            </a:r>
            <a:endParaRPr lang="en-US" sz="2000" b="1">
              <a:latin typeface="Yu Gothic UI" panose="020B0500000000000000" pitchFamily="34" charset="-128"/>
              <a:ea typeface="Yu Gothic UI" panose="020B0500000000000000" pitchFamily="34" charset="-128"/>
            </a:endParaRPr>
          </a:p>
        </p:txBody>
      </p:sp>
      <p:sp>
        <p:nvSpPr>
          <p:cNvPr id="6" name="Rectangle 5">
            <a:extLst>
              <a:ext uri="{FF2B5EF4-FFF2-40B4-BE49-F238E27FC236}">
                <a16:creationId xmlns:a16="http://schemas.microsoft.com/office/drawing/2014/main" id="{860AACE6-23C9-474D-B28D-1CF77149C310}"/>
              </a:ext>
            </a:extLst>
          </p:cNvPr>
          <p:cNvSpPr/>
          <p:nvPr/>
        </p:nvSpPr>
        <p:spPr>
          <a:xfrm>
            <a:off x="2944195" y="5690496"/>
            <a:ext cx="2342308" cy="400110"/>
          </a:xfrm>
          <a:prstGeom prst="rect">
            <a:avLst/>
          </a:prstGeom>
        </p:spPr>
        <p:txBody>
          <a:bodyPr wrap="none">
            <a:spAutoFit/>
          </a:bodyPr>
          <a:lstStyle/>
          <a:p>
            <a:pPr algn="ctr"/>
            <a:r>
              <a:rPr lang="ja-JP" altLang="en-US" sz="2000" b="1">
                <a:latin typeface="Yu Gothic UI" panose="020B0500000000000000" pitchFamily="34" charset="-128"/>
                <a:ea typeface="Yu Gothic UI" panose="020B0500000000000000" pitchFamily="34" charset="-128"/>
              </a:rPr>
              <a:t>予測値に対する説明</a:t>
            </a:r>
            <a:endParaRPr lang="en-US" sz="2000" b="1">
              <a:latin typeface="Yu Gothic UI" panose="020B0500000000000000" pitchFamily="34" charset="-128"/>
              <a:ea typeface="Yu Gothic UI" panose="020B0500000000000000" pitchFamily="34" charset="-128"/>
            </a:endParaRPr>
          </a:p>
        </p:txBody>
      </p:sp>
      <p:sp>
        <p:nvSpPr>
          <p:cNvPr id="7" name="Rectangle 6">
            <a:extLst>
              <a:ext uri="{FF2B5EF4-FFF2-40B4-BE49-F238E27FC236}">
                <a16:creationId xmlns:a16="http://schemas.microsoft.com/office/drawing/2014/main" id="{F41F3249-EDC5-DB49-B31E-327E03ACDA0D}"/>
              </a:ext>
            </a:extLst>
          </p:cNvPr>
          <p:cNvSpPr/>
          <p:nvPr/>
        </p:nvSpPr>
        <p:spPr>
          <a:xfrm>
            <a:off x="7791762" y="5690496"/>
            <a:ext cx="950902" cy="400110"/>
          </a:xfrm>
          <a:prstGeom prst="rect">
            <a:avLst/>
          </a:prstGeom>
        </p:spPr>
        <p:txBody>
          <a:bodyPr wrap="none">
            <a:spAutoFit/>
          </a:bodyPr>
          <a:lstStyle/>
          <a:p>
            <a:pPr algn="ctr"/>
            <a:r>
              <a:rPr lang="ja-JP" altLang="en-US" sz="2000" b="1">
                <a:latin typeface="Yu Gothic UI" panose="020B0500000000000000" pitchFamily="34" charset="-128"/>
                <a:ea typeface="Yu Gothic UI" panose="020B0500000000000000" pitchFamily="34" charset="-128"/>
              </a:rPr>
              <a:t>サマリー</a:t>
            </a:r>
            <a:endParaRPr lang="en-US" sz="2000" b="1">
              <a:latin typeface="Yu Gothic UI" panose="020B0500000000000000" pitchFamily="34" charset="-128"/>
              <a:ea typeface="Yu Gothic UI" panose="020B0500000000000000" pitchFamily="34" charset="-128"/>
            </a:endParaRPr>
          </a:p>
        </p:txBody>
      </p:sp>
      <p:sp>
        <p:nvSpPr>
          <p:cNvPr id="52" name="Title 1">
            <a:extLst>
              <a:ext uri="{FF2B5EF4-FFF2-40B4-BE49-F238E27FC236}">
                <a16:creationId xmlns:a16="http://schemas.microsoft.com/office/drawing/2014/main" id="{01C1A068-16A6-E944-B8F4-FE6853F75D24}"/>
              </a:ext>
            </a:extLst>
          </p:cNvPr>
          <p:cNvSpPr txBox="1">
            <a:spLocks/>
          </p:cNvSpPr>
          <p:nvPr/>
        </p:nvSpPr>
        <p:spPr>
          <a:xfrm>
            <a:off x="585217" y="1183063"/>
            <a:ext cx="11018520" cy="677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Model Interpretability SDK</a:t>
            </a:r>
          </a:p>
        </p:txBody>
      </p:sp>
      <p:sp>
        <p:nvSpPr>
          <p:cNvPr id="53" name="Text Placeholder 3">
            <a:extLst>
              <a:ext uri="{FF2B5EF4-FFF2-40B4-BE49-F238E27FC236}">
                <a16:creationId xmlns:a16="http://schemas.microsoft.com/office/drawing/2014/main" id="{5246ACF3-D98E-EB48-B44F-5B088098C56D}"/>
              </a:ext>
            </a:extLst>
          </p:cNvPr>
          <p:cNvSpPr txBox="1">
            <a:spLocks/>
          </p:cNvSpPr>
          <p:nvPr/>
        </p:nvSpPr>
        <p:spPr>
          <a:xfrm>
            <a:off x="588263" y="1706612"/>
            <a:ext cx="1101852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Yu Gothic UI" panose="020B0500000000000000" pitchFamily="34" charset="-128"/>
                <a:ea typeface="Yu Gothic UI" panose="020B0500000000000000"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dirty="0"/>
              <a:t>LIME </a:t>
            </a:r>
            <a:r>
              <a:rPr lang="ja-JP" altLang="en-US" sz="1800"/>
              <a:t>や</a:t>
            </a:r>
            <a:r>
              <a:rPr lang="en-US" altLang="ja-JP" sz="1800" dirty="0"/>
              <a:t> SHAP</a:t>
            </a:r>
            <a:r>
              <a:rPr lang="ja-JP" altLang="en-US" sz="1800"/>
              <a:t>などフレームワークを統合</a:t>
            </a:r>
            <a:r>
              <a:rPr lang="en-US" altLang="ja-JP" sz="1800" dirty="0"/>
              <a:t>API</a:t>
            </a:r>
            <a:r>
              <a:rPr lang="ja-JP" altLang="en-US" sz="1800"/>
              <a:t>でご提供</a:t>
            </a:r>
            <a:endParaRPr lang="en-US" sz="1800" dirty="0"/>
          </a:p>
        </p:txBody>
      </p:sp>
    </p:spTree>
    <p:extLst>
      <p:ext uri="{BB962C8B-B14F-4D97-AF65-F5344CB8AC3E}">
        <p14:creationId xmlns:p14="http://schemas.microsoft.com/office/powerpoint/2010/main" val="6501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8F4245E7-4B04-D84D-ABE7-F37FD6B41DD5}"/>
              </a:ext>
            </a:extLst>
          </p:cNvPr>
          <p:cNvCxnSpPr/>
          <p:nvPr/>
        </p:nvCxnSpPr>
        <p:spPr>
          <a:xfrm>
            <a:off x="1371601" y="1676400"/>
            <a:ext cx="0" cy="5071442"/>
          </a:xfrm>
          <a:prstGeom prst="line">
            <a:avLst/>
          </a:prstGeom>
          <a:ln>
            <a:solidFill>
              <a:schemeClr val="bg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305CE5-70BF-EA41-B49E-D2C7D6F82EE4}"/>
              </a:ext>
            </a:extLst>
          </p:cNvPr>
          <p:cNvCxnSpPr/>
          <p:nvPr/>
        </p:nvCxnSpPr>
        <p:spPr>
          <a:xfrm>
            <a:off x="2821729" y="1676400"/>
            <a:ext cx="0" cy="5071442"/>
          </a:xfrm>
          <a:prstGeom prst="line">
            <a:avLst/>
          </a:prstGeom>
          <a:ln>
            <a:solidFill>
              <a:schemeClr val="bg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B4902E9-3519-6E44-A837-3708EFA5BA3E}"/>
              </a:ext>
            </a:extLst>
          </p:cNvPr>
          <p:cNvCxnSpPr/>
          <p:nvPr/>
        </p:nvCxnSpPr>
        <p:spPr>
          <a:xfrm>
            <a:off x="6779821" y="1676400"/>
            <a:ext cx="0" cy="5071442"/>
          </a:xfrm>
          <a:prstGeom prst="line">
            <a:avLst/>
          </a:prstGeom>
          <a:ln>
            <a:solidFill>
              <a:schemeClr val="bg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65CCD6D-FCD2-0A4B-BA18-7501EBB44A82}"/>
              </a:ext>
            </a:extLst>
          </p:cNvPr>
          <p:cNvCxnSpPr/>
          <p:nvPr/>
        </p:nvCxnSpPr>
        <p:spPr>
          <a:xfrm>
            <a:off x="9353986" y="1676400"/>
            <a:ext cx="0" cy="5071442"/>
          </a:xfrm>
          <a:prstGeom prst="line">
            <a:avLst/>
          </a:prstGeom>
          <a:ln>
            <a:solidFill>
              <a:schemeClr val="bg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C150F9B4-29F7-B047-915B-BC4ABC32874D}"/>
              </a:ext>
            </a:extLst>
          </p:cNvPr>
          <p:cNvSpPr/>
          <p:nvPr/>
        </p:nvSpPr>
        <p:spPr>
          <a:xfrm>
            <a:off x="9437912" y="5307602"/>
            <a:ext cx="2601688" cy="1440240"/>
          </a:xfrm>
          <a:prstGeom prst="roundRect">
            <a:avLst>
              <a:gd name="adj" fmla="val 4835"/>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89" name="Rounded Rectangle 88">
            <a:extLst>
              <a:ext uri="{FF2B5EF4-FFF2-40B4-BE49-F238E27FC236}">
                <a16:creationId xmlns:a16="http://schemas.microsoft.com/office/drawing/2014/main" id="{B84CEDE3-07B0-CD46-B543-BF9F1E708698}"/>
              </a:ext>
            </a:extLst>
          </p:cNvPr>
          <p:cNvSpPr/>
          <p:nvPr/>
        </p:nvSpPr>
        <p:spPr>
          <a:xfrm>
            <a:off x="5734338" y="5344001"/>
            <a:ext cx="3052471" cy="697587"/>
          </a:xfrm>
          <a:prstGeom prst="roundRect">
            <a:avLst>
              <a:gd name="adj" fmla="val 9186"/>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1" name="Rounded Rectangle 90">
            <a:extLst>
              <a:ext uri="{FF2B5EF4-FFF2-40B4-BE49-F238E27FC236}">
                <a16:creationId xmlns:a16="http://schemas.microsoft.com/office/drawing/2014/main" id="{D2345DF5-3BAD-7242-A566-39FF89C7F42E}"/>
              </a:ext>
            </a:extLst>
          </p:cNvPr>
          <p:cNvSpPr/>
          <p:nvPr/>
        </p:nvSpPr>
        <p:spPr>
          <a:xfrm>
            <a:off x="5734338" y="3831190"/>
            <a:ext cx="5767190" cy="616505"/>
          </a:xfrm>
          <a:prstGeom prst="roundRect">
            <a:avLst>
              <a:gd name="adj" fmla="val 14847"/>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3" name="Rounded Rectangle 92">
            <a:extLst>
              <a:ext uri="{FF2B5EF4-FFF2-40B4-BE49-F238E27FC236}">
                <a16:creationId xmlns:a16="http://schemas.microsoft.com/office/drawing/2014/main" id="{8CDD5C1E-D718-0A4D-B759-41F97E99FE00}"/>
              </a:ext>
            </a:extLst>
          </p:cNvPr>
          <p:cNvSpPr/>
          <p:nvPr/>
        </p:nvSpPr>
        <p:spPr>
          <a:xfrm>
            <a:off x="5734338" y="4584936"/>
            <a:ext cx="3657844" cy="616505"/>
          </a:xfrm>
          <a:prstGeom prst="roundRect">
            <a:avLst>
              <a:gd name="adj" fmla="val 14847"/>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5" name="Rounded Rectangle 94">
            <a:extLst>
              <a:ext uri="{FF2B5EF4-FFF2-40B4-BE49-F238E27FC236}">
                <a16:creationId xmlns:a16="http://schemas.microsoft.com/office/drawing/2014/main" id="{52DA5975-3D83-6548-9D03-D4993192BA34}"/>
              </a:ext>
            </a:extLst>
          </p:cNvPr>
          <p:cNvSpPr/>
          <p:nvPr/>
        </p:nvSpPr>
        <p:spPr>
          <a:xfrm>
            <a:off x="4396733" y="3098245"/>
            <a:ext cx="4995449" cy="616505"/>
          </a:xfrm>
          <a:prstGeom prst="roundRect">
            <a:avLst>
              <a:gd name="adj" fmla="val 14847"/>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7" name="Rounded Rectangle 96">
            <a:extLst>
              <a:ext uri="{FF2B5EF4-FFF2-40B4-BE49-F238E27FC236}">
                <a16:creationId xmlns:a16="http://schemas.microsoft.com/office/drawing/2014/main" id="{4E39BF38-D860-434A-9405-DCC5671AB5EE}"/>
              </a:ext>
            </a:extLst>
          </p:cNvPr>
          <p:cNvSpPr/>
          <p:nvPr/>
        </p:nvSpPr>
        <p:spPr>
          <a:xfrm>
            <a:off x="2717577" y="3119591"/>
            <a:ext cx="1507547" cy="1523856"/>
          </a:xfrm>
          <a:prstGeom prst="roundRect">
            <a:avLst>
              <a:gd name="adj" fmla="val 6912"/>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99" name="Rounded Rectangle 98">
            <a:extLst>
              <a:ext uri="{FF2B5EF4-FFF2-40B4-BE49-F238E27FC236}">
                <a16:creationId xmlns:a16="http://schemas.microsoft.com/office/drawing/2014/main" id="{113DFCE6-DB6C-5B4F-9F18-535A6B20D6C3}"/>
              </a:ext>
            </a:extLst>
          </p:cNvPr>
          <p:cNvSpPr/>
          <p:nvPr/>
        </p:nvSpPr>
        <p:spPr>
          <a:xfrm>
            <a:off x="381000" y="1743019"/>
            <a:ext cx="11658599" cy="1233753"/>
          </a:xfrm>
          <a:prstGeom prst="roundRect">
            <a:avLst>
              <a:gd name="adj" fmla="val 9755"/>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solidFill>
                <a:schemeClr val="bg1">
                  <a:lumMod val="75000"/>
                  <a:lumOff val="25000"/>
                </a:schemeClr>
              </a:solidFill>
            </a:endParaRPr>
          </a:p>
        </p:txBody>
      </p:sp>
      <p:sp>
        <p:nvSpPr>
          <p:cNvPr id="2" name="Title 1">
            <a:extLst>
              <a:ext uri="{FF2B5EF4-FFF2-40B4-BE49-F238E27FC236}">
                <a16:creationId xmlns:a16="http://schemas.microsoft.com/office/drawing/2014/main" id="{B4E3AA7C-EF76-B844-A13D-262C3D0BB5D5}"/>
              </a:ext>
            </a:extLst>
          </p:cNvPr>
          <p:cNvSpPr>
            <a:spLocks noGrp="1"/>
          </p:cNvSpPr>
          <p:nvPr>
            <p:ph type="title"/>
          </p:nvPr>
        </p:nvSpPr>
        <p:spPr/>
        <p:txBody>
          <a:bodyPr>
            <a:normAutofit fontScale="90000"/>
          </a:bodyPr>
          <a:lstStyle/>
          <a:p>
            <a:r>
              <a:rPr lang="en-JP" dirty="0"/>
              <a:t>SynapseML の全体像 (再掲)</a:t>
            </a:r>
          </a:p>
        </p:txBody>
      </p:sp>
      <p:sp>
        <p:nvSpPr>
          <p:cNvPr id="3" name="Pentagon 2">
            <a:extLst>
              <a:ext uri="{FF2B5EF4-FFF2-40B4-BE49-F238E27FC236}">
                <a16:creationId xmlns:a16="http://schemas.microsoft.com/office/drawing/2014/main" id="{5E07A8FC-95A5-874F-A44A-49CB7F15F9F2}"/>
              </a:ext>
            </a:extLst>
          </p:cNvPr>
          <p:cNvSpPr/>
          <p:nvPr/>
        </p:nvSpPr>
        <p:spPr>
          <a:xfrm>
            <a:off x="381000" y="1201904"/>
            <a:ext cx="1080203" cy="398296"/>
          </a:xfrm>
          <a:prstGeom prst="homePlat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200" dirty="0">
                <a:solidFill>
                  <a:schemeClr val="bg1"/>
                </a:solidFill>
              </a:rPr>
              <a:t>データ準備</a:t>
            </a:r>
          </a:p>
        </p:txBody>
      </p:sp>
      <p:sp>
        <p:nvSpPr>
          <p:cNvPr id="4" name="Chevron 3">
            <a:extLst>
              <a:ext uri="{FF2B5EF4-FFF2-40B4-BE49-F238E27FC236}">
                <a16:creationId xmlns:a16="http://schemas.microsoft.com/office/drawing/2014/main" id="{57E5CEA4-1915-B54B-8F35-82774BF2A6AF}"/>
              </a:ext>
            </a:extLst>
          </p:cNvPr>
          <p:cNvSpPr/>
          <p:nvPr/>
        </p:nvSpPr>
        <p:spPr>
          <a:xfrm>
            <a:off x="1371601" y="1201904"/>
            <a:ext cx="1524000" cy="398296"/>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400" dirty="0">
                <a:solidFill>
                  <a:schemeClr val="bg1"/>
                </a:solidFill>
              </a:rPr>
              <a:t>データ理解</a:t>
            </a:r>
          </a:p>
        </p:txBody>
      </p:sp>
      <p:sp>
        <p:nvSpPr>
          <p:cNvPr id="6" name="Chevron 5">
            <a:extLst>
              <a:ext uri="{FF2B5EF4-FFF2-40B4-BE49-F238E27FC236}">
                <a16:creationId xmlns:a16="http://schemas.microsoft.com/office/drawing/2014/main" id="{0437CD2C-DCDC-D542-89E1-28058A87D5B1}"/>
              </a:ext>
            </a:extLst>
          </p:cNvPr>
          <p:cNvSpPr/>
          <p:nvPr/>
        </p:nvSpPr>
        <p:spPr>
          <a:xfrm>
            <a:off x="2819401" y="1201904"/>
            <a:ext cx="4038599" cy="398296"/>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400" dirty="0">
                <a:solidFill>
                  <a:schemeClr val="bg1"/>
                </a:solidFill>
              </a:rPr>
              <a:t>前処理</a:t>
            </a:r>
          </a:p>
        </p:txBody>
      </p:sp>
      <p:sp>
        <p:nvSpPr>
          <p:cNvPr id="8" name="Chevron 7">
            <a:extLst>
              <a:ext uri="{FF2B5EF4-FFF2-40B4-BE49-F238E27FC236}">
                <a16:creationId xmlns:a16="http://schemas.microsoft.com/office/drawing/2014/main" id="{8D4F4961-011F-BB47-AA1E-26ED19E582EB}"/>
              </a:ext>
            </a:extLst>
          </p:cNvPr>
          <p:cNvSpPr/>
          <p:nvPr/>
        </p:nvSpPr>
        <p:spPr>
          <a:xfrm>
            <a:off x="6781800" y="1200046"/>
            <a:ext cx="2656112" cy="398296"/>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400" dirty="0">
                <a:solidFill>
                  <a:schemeClr val="bg1"/>
                </a:solidFill>
              </a:rPr>
              <a:t>モデル開発</a:t>
            </a:r>
          </a:p>
        </p:txBody>
      </p:sp>
      <p:sp>
        <p:nvSpPr>
          <p:cNvPr id="10" name="Chevron 9">
            <a:extLst>
              <a:ext uri="{FF2B5EF4-FFF2-40B4-BE49-F238E27FC236}">
                <a16:creationId xmlns:a16="http://schemas.microsoft.com/office/drawing/2014/main" id="{CC7B4BDC-7938-E841-BE3C-B3DF0913E5BB}"/>
              </a:ext>
            </a:extLst>
          </p:cNvPr>
          <p:cNvSpPr/>
          <p:nvPr/>
        </p:nvSpPr>
        <p:spPr>
          <a:xfrm>
            <a:off x="9372599" y="1201904"/>
            <a:ext cx="2535095" cy="398296"/>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400" dirty="0">
                <a:solidFill>
                  <a:schemeClr val="bg1"/>
                </a:solidFill>
              </a:rPr>
              <a:t>モデル評価</a:t>
            </a:r>
          </a:p>
        </p:txBody>
      </p:sp>
      <p:sp>
        <p:nvSpPr>
          <p:cNvPr id="11" name="Rounded Rectangle 10">
            <a:extLst>
              <a:ext uri="{FF2B5EF4-FFF2-40B4-BE49-F238E27FC236}">
                <a16:creationId xmlns:a16="http://schemas.microsoft.com/office/drawing/2014/main" id="{201976B9-EEE2-AD41-BDFA-4D5293091F6A}"/>
              </a:ext>
            </a:extLst>
          </p:cNvPr>
          <p:cNvSpPr/>
          <p:nvPr/>
        </p:nvSpPr>
        <p:spPr>
          <a:xfrm>
            <a:off x="1461203" y="2117275"/>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exploratory</a:t>
            </a:r>
          </a:p>
        </p:txBody>
      </p:sp>
      <p:sp>
        <p:nvSpPr>
          <p:cNvPr id="13" name="Rounded Rectangle 12">
            <a:extLst>
              <a:ext uri="{FF2B5EF4-FFF2-40B4-BE49-F238E27FC236}">
                <a16:creationId xmlns:a16="http://schemas.microsoft.com/office/drawing/2014/main" id="{6E045110-3CAE-9141-BF2A-3F7E555C4AA8}"/>
              </a:ext>
            </a:extLst>
          </p:cNvPr>
          <p:cNvSpPr/>
          <p:nvPr/>
        </p:nvSpPr>
        <p:spPr>
          <a:xfrm>
            <a:off x="5486644" y="2120430"/>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featurize</a:t>
            </a:r>
          </a:p>
        </p:txBody>
      </p:sp>
      <p:sp>
        <p:nvSpPr>
          <p:cNvPr id="14" name="TextBox 13">
            <a:extLst>
              <a:ext uri="{FF2B5EF4-FFF2-40B4-BE49-F238E27FC236}">
                <a16:creationId xmlns:a16="http://schemas.microsoft.com/office/drawing/2014/main" id="{0FD0EE4E-8842-BA4A-9983-CAEB732410FE}"/>
              </a:ext>
            </a:extLst>
          </p:cNvPr>
          <p:cNvSpPr txBox="1"/>
          <p:nvPr/>
        </p:nvSpPr>
        <p:spPr>
          <a:xfrm>
            <a:off x="422086" y="2205187"/>
            <a:ext cx="998030" cy="307777"/>
          </a:xfrm>
          <a:prstGeom prst="rect">
            <a:avLst/>
          </a:prstGeom>
          <a:noFill/>
        </p:spPr>
        <p:txBody>
          <a:bodyPr wrap="none" rtlCol="0">
            <a:spAutoFit/>
          </a:bodyPr>
          <a:lstStyle/>
          <a:p>
            <a:r>
              <a:rPr lang="en-JP" sz="1400" dirty="0"/>
              <a:t>synapse.ml</a:t>
            </a:r>
          </a:p>
        </p:txBody>
      </p:sp>
      <p:sp>
        <p:nvSpPr>
          <p:cNvPr id="16" name="TextBox 15">
            <a:extLst>
              <a:ext uri="{FF2B5EF4-FFF2-40B4-BE49-F238E27FC236}">
                <a16:creationId xmlns:a16="http://schemas.microsoft.com/office/drawing/2014/main" id="{AC3F5A00-A87B-2C48-9275-CC57A09B614B}"/>
              </a:ext>
            </a:extLst>
          </p:cNvPr>
          <p:cNvSpPr txBox="1"/>
          <p:nvPr/>
        </p:nvSpPr>
        <p:spPr>
          <a:xfrm>
            <a:off x="2993586" y="3093193"/>
            <a:ext cx="998030" cy="523220"/>
          </a:xfrm>
          <a:prstGeom prst="rect">
            <a:avLst/>
          </a:prstGeom>
          <a:noFill/>
        </p:spPr>
        <p:txBody>
          <a:bodyPr wrap="none" rtlCol="0">
            <a:spAutoFit/>
          </a:bodyPr>
          <a:lstStyle/>
          <a:p>
            <a:r>
              <a:rPr lang="en-JP" sz="1400" dirty="0"/>
              <a:t>synapse.ml</a:t>
            </a:r>
          </a:p>
          <a:p>
            <a:pPr algn="r"/>
            <a:r>
              <a:rPr lang="en-JP" sz="1400" dirty="0"/>
              <a:t>.opencv</a:t>
            </a:r>
          </a:p>
        </p:txBody>
      </p:sp>
      <p:sp>
        <p:nvSpPr>
          <p:cNvPr id="18" name="Rounded Rectangle 17">
            <a:extLst>
              <a:ext uri="{FF2B5EF4-FFF2-40B4-BE49-F238E27FC236}">
                <a16:creationId xmlns:a16="http://schemas.microsoft.com/office/drawing/2014/main" id="{BFA21335-8CC6-F14B-B971-179870003123}"/>
              </a:ext>
            </a:extLst>
          </p:cNvPr>
          <p:cNvSpPr/>
          <p:nvPr/>
        </p:nvSpPr>
        <p:spPr>
          <a:xfrm>
            <a:off x="5485229" y="3218720"/>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VowpalWabbit</a:t>
            </a:r>
          </a:p>
          <a:p>
            <a:pPr algn="ctr"/>
            <a:r>
              <a:rPr lang="en-JP" sz="1000" dirty="0">
                <a:solidFill>
                  <a:schemeClr val="bg1">
                    <a:lumMod val="75000"/>
                    <a:lumOff val="25000"/>
                  </a:schemeClr>
                </a:solidFill>
              </a:rPr>
              <a:t>Featurizer</a:t>
            </a:r>
          </a:p>
        </p:txBody>
      </p:sp>
      <p:sp>
        <p:nvSpPr>
          <p:cNvPr id="20" name="Rounded Rectangle 19">
            <a:extLst>
              <a:ext uri="{FF2B5EF4-FFF2-40B4-BE49-F238E27FC236}">
                <a16:creationId xmlns:a16="http://schemas.microsoft.com/office/drawing/2014/main" id="{732C22C3-B575-3A4C-8090-03CF56140FE2}"/>
              </a:ext>
            </a:extLst>
          </p:cNvPr>
          <p:cNvSpPr/>
          <p:nvPr/>
        </p:nvSpPr>
        <p:spPr>
          <a:xfrm>
            <a:off x="4207786" y="2115629"/>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geospatial</a:t>
            </a:r>
          </a:p>
        </p:txBody>
      </p:sp>
      <p:sp>
        <p:nvSpPr>
          <p:cNvPr id="22" name="Rounded Rectangle 21">
            <a:extLst>
              <a:ext uri="{FF2B5EF4-FFF2-40B4-BE49-F238E27FC236}">
                <a16:creationId xmlns:a16="http://schemas.microsoft.com/office/drawing/2014/main" id="{65C6DA89-4179-4D4A-871B-8CE7D204EAB1}"/>
              </a:ext>
            </a:extLst>
          </p:cNvPr>
          <p:cNvSpPr/>
          <p:nvPr/>
        </p:nvSpPr>
        <p:spPr>
          <a:xfrm>
            <a:off x="2928928" y="2115629"/>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a:t>
            </a:r>
          </a:p>
        </p:txBody>
      </p:sp>
      <p:sp>
        <p:nvSpPr>
          <p:cNvPr id="24" name="TextBox 23">
            <a:extLst>
              <a:ext uri="{FF2B5EF4-FFF2-40B4-BE49-F238E27FC236}">
                <a16:creationId xmlns:a16="http://schemas.microsoft.com/office/drawing/2014/main" id="{B55628A9-4985-7C40-9070-9FA58B6F0FB1}"/>
              </a:ext>
            </a:extLst>
          </p:cNvPr>
          <p:cNvSpPr txBox="1"/>
          <p:nvPr/>
        </p:nvSpPr>
        <p:spPr>
          <a:xfrm>
            <a:off x="4445620" y="3150255"/>
            <a:ext cx="998030" cy="523220"/>
          </a:xfrm>
          <a:prstGeom prst="rect">
            <a:avLst/>
          </a:prstGeom>
          <a:noFill/>
        </p:spPr>
        <p:txBody>
          <a:bodyPr wrap="none" rtlCol="0">
            <a:spAutoFit/>
          </a:bodyPr>
          <a:lstStyle/>
          <a:p>
            <a:r>
              <a:rPr lang="en-JP" sz="1400" dirty="0"/>
              <a:t>synapse.ml</a:t>
            </a:r>
          </a:p>
          <a:p>
            <a:pPr algn="r"/>
            <a:r>
              <a:rPr lang="en-JP" sz="1400" dirty="0"/>
              <a:t>.vw</a:t>
            </a:r>
          </a:p>
        </p:txBody>
      </p:sp>
      <p:sp>
        <p:nvSpPr>
          <p:cNvPr id="26" name="Rounded Rectangle 25">
            <a:extLst>
              <a:ext uri="{FF2B5EF4-FFF2-40B4-BE49-F238E27FC236}">
                <a16:creationId xmlns:a16="http://schemas.microsoft.com/office/drawing/2014/main" id="{EFDA980B-93B6-394B-B0FE-DD8B892E3EEF}"/>
              </a:ext>
            </a:extLst>
          </p:cNvPr>
          <p:cNvSpPr/>
          <p:nvPr/>
        </p:nvSpPr>
        <p:spPr>
          <a:xfrm>
            <a:off x="2915630" y="4095844"/>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a:t>
            </a:r>
          </a:p>
          <a:p>
            <a:pPr algn="ctr"/>
            <a:r>
              <a:rPr lang="en-JP" sz="1000" dirty="0">
                <a:solidFill>
                  <a:schemeClr val="bg1">
                    <a:lumMod val="75000"/>
                    <a:lumOff val="25000"/>
                  </a:schemeClr>
                </a:solidFill>
              </a:rPr>
              <a:t>Transformer</a:t>
            </a:r>
          </a:p>
        </p:txBody>
      </p:sp>
      <p:sp>
        <p:nvSpPr>
          <p:cNvPr id="28" name="Rounded Rectangle 27">
            <a:extLst>
              <a:ext uri="{FF2B5EF4-FFF2-40B4-BE49-F238E27FC236}">
                <a16:creationId xmlns:a16="http://schemas.microsoft.com/office/drawing/2014/main" id="{2C533F31-1A10-0949-9B81-B76DA3E7D7AB}"/>
              </a:ext>
            </a:extLst>
          </p:cNvPr>
          <p:cNvSpPr/>
          <p:nvPr/>
        </p:nvSpPr>
        <p:spPr>
          <a:xfrm>
            <a:off x="2917417" y="3616413"/>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ImageSet</a:t>
            </a:r>
          </a:p>
          <a:p>
            <a:pPr algn="ctr"/>
            <a:r>
              <a:rPr lang="en-JP" sz="1000" dirty="0">
                <a:solidFill>
                  <a:schemeClr val="bg1">
                    <a:lumMod val="75000"/>
                    <a:lumOff val="25000"/>
                  </a:schemeClr>
                </a:solidFill>
              </a:rPr>
              <a:t>Augmenter</a:t>
            </a:r>
          </a:p>
        </p:txBody>
      </p:sp>
      <p:sp>
        <p:nvSpPr>
          <p:cNvPr id="30" name="Rounded Rectangle 29">
            <a:extLst>
              <a:ext uri="{FF2B5EF4-FFF2-40B4-BE49-F238E27FC236}">
                <a16:creationId xmlns:a16="http://schemas.microsoft.com/office/drawing/2014/main" id="{981A8771-C6BA-F14B-811B-DED3D3ECCD73}"/>
              </a:ext>
            </a:extLst>
          </p:cNvPr>
          <p:cNvSpPr/>
          <p:nvPr/>
        </p:nvSpPr>
        <p:spPr>
          <a:xfrm>
            <a:off x="1461203" y="1811504"/>
            <a:ext cx="10140807" cy="220629"/>
          </a:xfrm>
          <a:prstGeom prst="roundRect">
            <a:avLst>
              <a:gd name="adj" fmla="val 135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stages</a:t>
            </a:r>
          </a:p>
        </p:txBody>
      </p:sp>
      <p:sp>
        <p:nvSpPr>
          <p:cNvPr id="32" name="TextBox 31">
            <a:extLst>
              <a:ext uri="{FF2B5EF4-FFF2-40B4-BE49-F238E27FC236}">
                <a16:creationId xmlns:a16="http://schemas.microsoft.com/office/drawing/2014/main" id="{BA3C0244-9C82-9247-BB6A-4754ED9B6209}"/>
              </a:ext>
            </a:extLst>
          </p:cNvPr>
          <p:cNvSpPr txBox="1"/>
          <p:nvPr/>
        </p:nvSpPr>
        <p:spPr>
          <a:xfrm>
            <a:off x="5808725" y="4631578"/>
            <a:ext cx="998030" cy="523220"/>
          </a:xfrm>
          <a:prstGeom prst="rect">
            <a:avLst/>
          </a:prstGeom>
          <a:noFill/>
        </p:spPr>
        <p:txBody>
          <a:bodyPr wrap="none" rtlCol="0">
            <a:spAutoFit/>
          </a:bodyPr>
          <a:lstStyle/>
          <a:p>
            <a:r>
              <a:rPr lang="en-JP" sz="1400" dirty="0"/>
              <a:t>synapse.ml</a:t>
            </a:r>
          </a:p>
          <a:p>
            <a:pPr algn="r"/>
            <a:r>
              <a:rPr lang="en-JP" sz="1400" dirty="0"/>
              <a:t>.lightgbm</a:t>
            </a:r>
          </a:p>
        </p:txBody>
      </p:sp>
      <p:sp>
        <p:nvSpPr>
          <p:cNvPr id="34" name="TextBox 33">
            <a:extLst>
              <a:ext uri="{FF2B5EF4-FFF2-40B4-BE49-F238E27FC236}">
                <a16:creationId xmlns:a16="http://schemas.microsoft.com/office/drawing/2014/main" id="{418540C6-CEB6-EA47-8C36-5EC501821D99}"/>
              </a:ext>
            </a:extLst>
          </p:cNvPr>
          <p:cNvSpPr txBox="1"/>
          <p:nvPr/>
        </p:nvSpPr>
        <p:spPr>
          <a:xfrm>
            <a:off x="5781791" y="3871843"/>
            <a:ext cx="998030" cy="523220"/>
          </a:xfrm>
          <a:prstGeom prst="rect">
            <a:avLst/>
          </a:prstGeom>
          <a:noFill/>
        </p:spPr>
        <p:txBody>
          <a:bodyPr wrap="none" rtlCol="0">
            <a:spAutoFit/>
          </a:bodyPr>
          <a:lstStyle/>
          <a:p>
            <a:r>
              <a:rPr lang="en-JP" sz="1400" dirty="0"/>
              <a:t>synapse.ml</a:t>
            </a:r>
          </a:p>
          <a:p>
            <a:pPr algn="r"/>
            <a:r>
              <a:rPr lang="en-JP" sz="1400" dirty="0"/>
              <a:t>.train</a:t>
            </a:r>
          </a:p>
        </p:txBody>
      </p:sp>
      <p:sp>
        <p:nvSpPr>
          <p:cNvPr id="36" name="Rounded Rectangle 35">
            <a:extLst>
              <a:ext uri="{FF2B5EF4-FFF2-40B4-BE49-F238E27FC236}">
                <a16:creationId xmlns:a16="http://schemas.microsoft.com/office/drawing/2014/main" id="{C5FAC328-2083-6740-A313-CA353B85C5C3}"/>
              </a:ext>
            </a:extLst>
          </p:cNvPr>
          <p:cNvSpPr/>
          <p:nvPr/>
        </p:nvSpPr>
        <p:spPr>
          <a:xfrm>
            <a:off x="6885228" y="4028808"/>
            <a:ext cx="1143000" cy="2206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TrainRegressor</a:t>
            </a:r>
          </a:p>
        </p:txBody>
      </p:sp>
      <p:sp>
        <p:nvSpPr>
          <p:cNvPr id="38" name="Rounded Rectangle 37">
            <a:extLst>
              <a:ext uri="{FF2B5EF4-FFF2-40B4-BE49-F238E27FC236}">
                <a16:creationId xmlns:a16="http://schemas.microsoft.com/office/drawing/2014/main" id="{8E393644-A4AB-7A49-96DC-710B2EC0BA4B}"/>
              </a:ext>
            </a:extLst>
          </p:cNvPr>
          <p:cNvSpPr/>
          <p:nvPr/>
        </p:nvSpPr>
        <p:spPr>
          <a:xfrm>
            <a:off x="6880034" y="4700839"/>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LightGBM</a:t>
            </a:r>
          </a:p>
          <a:p>
            <a:pPr algn="ctr"/>
            <a:r>
              <a:rPr lang="en-JP" sz="1000" dirty="0">
                <a:solidFill>
                  <a:schemeClr val="bg1">
                    <a:lumMod val="75000"/>
                    <a:lumOff val="25000"/>
                  </a:schemeClr>
                </a:solidFill>
              </a:rPr>
              <a:t>Regressor</a:t>
            </a:r>
          </a:p>
        </p:txBody>
      </p:sp>
      <p:sp>
        <p:nvSpPr>
          <p:cNvPr id="40" name="Rounded Rectangle 39">
            <a:extLst>
              <a:ext uri="{FF2B5EF4-FFF2-40B4-BE49-F238E27FC236}">
                <a16:creationId xmlns:a16="http://schemas.microsoft.com/office/drawing/2014/main" id="{2555FE6B-E779-5440-9FFA-36A4BA0117A2}"/>
              </a:ext>
            </a:extLst>
          </p:cNvPr>
          <p:cNvSpPr/>
          <p:nvPr/>
        </p:nvSpPr>
        <p:spPr>
          <a:xfrm>
            <a:off x="6882522" y="3219320"/>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VowpalWabbit</a:t>
            </a:r>
          </a:p>
          <a:p>
            <a:pPr algn="ctr"/>
            <a:r>
              <a:rPr lang="en-JP" sz="1000" dirty="0">
                <a:solidFill>
                  <a:schemeClr val="bg1">
                    <a:lumMod val="75000"/>
                    <a:lumOff val="25000"/>
                  </a:schemeClr>
                </a:solidFill>
              </a:rPr>
              <a:t>Regressor</a:t>
            </a:r>
          </a:p>
        </p:txBody>
      </p:sp>
      <p:sp>
        <p:nvSpPr>
          <p:cNvPr id="42" name="Rounded Rectangle 41">
            <a:extLst>
              <a:ext uri="{FF2B5EF4-FFF2-40B4-BE49-F238E27FC236}">
                <a16:creationId xmlns:a16="http://schemas.microsoft.com/office/drawing/2014/main" id="{7E11E296-AB79-7046-AD81-BE860F2BCC8F}"/>
              </a:ext>
            </a:extLst>
          </p:cNvPr>
          <p:cNvSpPr/>
          <p:nvPr/>
        </p:nvSpPr>
        <p:spPr>
          <a:xfrm>
            <a:off x="8101555" y="4023140"/>
            <a:ext cx="1143000" cy="2206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TrainClassifier</a:t>
            </a:r>
          </a:p>
        </p:txBody>
      </p:sp>
      <p:sp>
        <p:nvSpPr>
          <p:cNvPr id="44" name="Rounded Rectangle 43">
            <a:extLst>
              <a:ext uri="{FF2B5EF4-FFF2-40B4-BE49-F238E27FC236}">
                <a16:creationId xmlns:a16="http://schemas.microsoft.com/office/drawing/2014/main" id="{ADAE2C9F-5D22-ED43-9BF2-ACBFC30A1BA1}"/>
              </a:ext>
            </a:extLst>
          </p:cNvPr>
          <p:cNvSpPr/>
          <p:nvPr/>
        </p:nvSpPr>
        <p:spPr>
          <a:xfrm>
            <a:off x="8099093" y="4701881"/>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LightGBM</a:t>
            </a:r>
          </a:p>
          <a:p>
            <a:pPr algn="ctr"/>
            <a:r>
              <a:rPr lang="en-JP" sz="1000" dirty="0">
                <a:solidFill>
                  <a:schemeClr val="bg1">
                    <a:lumMod val="75000"/>
                    <a:lumOff val="25000"/>
                  </a:schemeClr>
                </a:solidFill>
              </a:rPr>
              <a:t>Classifier</a:t>
            </a:r>
          </a:p>
        </p:txBody>
      </p:sp>
      <p:sp>
        <p:nvSpPr>
          <p:cNvPr id="46" name="Rounded Rectangle 45">
            <a:extLst>
              <a:ext uri="{FF2B5EF4-FFF2-40B4-BE49-F238E27FC236}">
                <a16:creationId xmlns:a16="http://schemas.microsoft.com/office/drawing/2014/main" id="{358D71AA-B1FB-2F46-904F-9D386DBE25E6}"/>
              </a:ext>
            </a:extLst>
          </p:cNvPr>
          <p:cNvSpPr/>
          <p:nvPr/>
        </p:nvSpPr>
        <p:spPr>
          <a:xfrm>
            <a:off x="8099093" y="3218720"/>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VowpalWabbit</a:t>
            </a:r>
          </a:p>
          <a:p>
            <a:pPr algn="ctr"/>
            <a:r>
              <a:rPr lang="en-JP" sz="1000" dirty="0">
                <a:solidFill>
                  <a:schemeClr val="bg1">
                    <a:lumMod val="75000"/>
                    <a:lumOff val="25000"/>
                  </a:schemeClr>
                </a:solidFill>
              </a:rPr>
              <a:t>Classifier</a:t>
            </a:r>
          </a:p>
        </p:txBody>
      </p:sp>
      <p:sp>
        <p:nvSpPr>
          <p:cNvPr id="48" name="TextBox 47">
            <a:extLst>
              <a:ext uri="{FF2B5EF4-FFF2-40B4-BE49-F238E27FC236}">
                <a16:creationId xmlns:a16="http://schemas.microsoft.com/office/drawing/2014/main" id="{3D385DA9-6843-C345-AEFF-FCDA509557F0}"/>
              </a:ext>
            </a:extLst>
          </p:cNvPr>
          <p:cNvSpPr txBox="1"/>
          <p:nvPr/>
        </p:nvSpPr>
        <p:spPr>
          <a:xfrm>
            <a:off x="5783131" y="5446460"/>
            <a:ext cx="998030" cy="523220"/>
          </a:xfrm>
          <a:prstGeom prst="rect">
            <a:avLst/>
          </a:prstGeom>
          <a:noFill/>
        </p:spPr>
        <p:txBody>
          <a:bodyPr wrap="none" rtlCol="0">
            <a:spAutoFit/>
          </a:bodyPr>
          <a:lstStyle/>
          <a:p>
            <a:r>
              <a:rPr lang="en-JP" sz="1400" dirty="0"/>
              <a:t>synapse.ml</a:t>
            </a:r>
          </a:p>
          <a:p>
            <a:pPr algn="r"/>
            <a:r>
              <a:rPr lang="en-JP" sz="1400" dirty="0"/>
              <a:t>.nn</a:t>
            </a:r>
          </a:p>
        </p:txBody>
      </p:sp>
      <p:sp>
        <p:nvSpPr>
          <p:cNvPr id="50" name="Rounded Rectangle 49">
            <a:extLst>
              <a:ext uri="{FF2B5EF4-FFF2-40B4-BE49-F238E27FC236}">
                <a16:creationId xmlns:a16="http://schemas.microsoft.com/office/drawing/2014/main" id="{05EBC139-47D0-6546-A7D1-61ED7E9523B4}"/>
              </a:ext>
            </a:extLst>
          </p:cNvPr>
          <p:cNvSpPr/>
          <p:nvPr/>
        </p:nvSpPr>
        <p:spPr>
          <a:xfrm>
            <a:off x="7436741" y="572912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ConditionalKNN</a:t>
            </a:r>
          </a:p>
        </p:txBody>
      </p:sp>
      <p:sp>
        <p:nvSpPr>
          <p:cNvPr id="52" name="Rounded Rectangle 51">
            <a:extLst>
              <a:ext uri="{FF2B5EF4-FFF2-40B4-BE49-F238E27FC236}">
                <a16:creationId xmlns:a16="http://schemas.microsoft.com/office/drawing/2014/main" id="{D5543CE7-1561-4B4A-B3AF-28DB4D09C8E9}"/>
              </a:ext>
            </a:extLst>
          </p:cNvPr>
          <p:cNvSpPr/>
          <p:nvPr/>
        </p:nvSpPr>
        <p:spPr>
          <a:xfrm>
            <a:off x="1453993" y="2405335"/>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plot</a:t>
            </a:r>
          </a:p>
        </p:txBody>
      </p:sp>
      <p:sp>
        <p:nvSpPr>
          <p:cNvPr id="54" name="Rounded Rectangle 53">
            <a:extLst>
              <a:ext uri="{FF2B5EF4-FFF2-40B4-BE49-F238E27FC236}">
                <a16:creationId xmlns:a16="http://schemas.microsoft.com/office/drawing/2014/main" id="{BF011064-471F-264E-9D13-92AC46575E0B}"/>
              </a:ext>
            </a:extLst>
          </p:cNvPr>
          <p:cNvSpPr/>
          <p:nvPr/>
        </p:nvSpPr>
        <p:spPr>
          <a:xfrm>
            <a:off x="8121778" y="2662725"/>
            <a:ext cx="1143000" cy="2206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isolationforest</a:t>
            </a:r>
          </a:p>
        </p:txBody>
      </p:sp>
      <p:sp>
        <p:nvSpPr>
          <p:cNvPr id="56" name="Rounded Rectangle 55">
            <a:extLst>
              <a:ext uri="{FF2B5EF4-FFF2-40B4-BE49-F238E27FC236}">
                <a16:creationId xmlns:a16="http://schemas.microsoft.com/office/drawing/2014/main" id="{AEECC06C-9CB1-6E4F-B389-3750997E26FC}"/>
              </a:ext>
            </a:extLst>
          </p:cNvPr>
          <p:cNvSpPr/>
          <p:nvPr/>
        </p:nvSpPr>
        <p:spPr>
          <a:xfrm>
            <a:off x="8121778" y="2381134"/>
            <a:ext cx="1143000" cy="2206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recommendation</a:t>
            </a:r>
          </a:p>
        </p:txBody>
      </p:sp>
      <p:sp>
        <p:nvSpPr>
          <p:cNvPr id="58" name="Rounded Rectangle 57">
            <a:extLst>
              <a:ext uri="{FF2B5EF4-FFF2-40B4-BE49-F238E27FC236}">
                <a16:creationId xmlns:a16="http://schemas.microsoft.com/office/drawing/2014/main" id="{A21F610A-DBC3-AC4C-BE2C-61F757EC0CC2}"/>
              </a:ext>
            </a:extLst>
          </p:cNvPr>
          <p:cNvSpPr/>
          <p:nvPr/>
        </p:nvSpPr>
        <p:spPr>
          <a:xfrm>
            <a:off x="7444274" y="2115629"/>
            <a:ext cx="1143000" cy="21277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onnx</a:t>
            </a:r>
          </a:p>
        </p:txBody>
      </p:sp>
      <p:sp>
        <p:nvSpPr>
          <p:cNvPr id="60" name="Rounded Rectangle 59">
            <a:extLst>
              <a:ext uri="{FF2B5EF4-FFF2-40B4-BE49-F238E27FC236}">
                <a16:creationId xmlns:a16="http://schemas.microsoft.com/office/drawing/2014/main" id="{7DD0C5BE-5564-1B4F-9B01-0C2EC2771252}"/>
              </a:ext>
            </a:extLst>
          </p:cNvPr>
          <p:cNvSpPr/>
          <p:nvPr/>
        </p:nvSpPr>
        <p:spPr>
          <a:xfrm>
            <a:off x="6879526" y="2667858"/>
            <a:ext cx="1143000" cy="21277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cognitive</a:t>
            </a:r>
          </a:p>
        </p:txBody>
      </p:sp>
      <p:sp>
        <p:nvSpPr>
          <p:cNvPr id="62" name="TextBox 61">
            <a:extLst>
              <a:ext uri="{FF2B5EF4-FFF2-40B4-BE49-F238E27FC236}">
                <a16:creationId xmlns:a16="http://schemas.microsoft.com/office/drawing/2014/main" id="{FE2C3A30-6946-2345-9B03-1E43F3E010B0}"/>
              </a:ext>
            </a:extLst>
          </p:cNvPr>
          <p:cNvSpPr txBox="1"/>
          <p:nvPr/>
        </p:nvSpPr>
        <p:spPr>
          <a:xfrm>
            <a:off x="9802123" y="5297652"/>
            <a:ext cx="1787349" cy="307777"/>
          </a:xfrm>
          <a:prstGeom prst="rect">
            <a:avLst/>
          </a:prstGeom>
          <a:noFill/>
        </p:spPr>
        <p:txBody>
          <a:bodyPr wrap="none" rtlCol="0">
            <a:spAutoFit/>
          </a:bodyPr>
          <a:lstStyle/>
          <a:p>
            <a:r>
              <a:rPr lang="en-JP" sz="1400" dirty="0"/>
              <a:t>synapse.ml.explainers</a:t>
            </a:r>
          </a:p>
        </p:txBody>
      </p:sp>
      <p:sp>
        <p:nvSpPr>
          <p:cNvPr id="64" name="Rounded Rectangle 63">
            <a:extLst>
              <a:ext uri="{FF2B5EF4-FFF2-40B4-BE49-F238E27FC236}">
                <a16:creationId xmlns:a16="http://schemas.microsoft.com/office/drawing/2014/main" id="{3AA91E3C-6DA9-A447-AD4F-80A41AF48E54}"/>
              </a:ext>
            </a:extLst>
          </p:cNvPr>
          <p:cNvSpPr/>
          <p:nvPr/>
        </p:nvSpPr>
        <p:spPr>
          <a:xfrm>
            <a:off x="6879526" y="2392140"/>
            <a:ext cx="1143000" cy="21001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automl</a:t>
            </a:r>
          </a:p>
        </p:txBody>
      </p:sp>
      <p:sp>
        <p:nvSpPr>
          <p:cNvPr id="66" name="Rounded Rectangle 65">
            <a:extLst>
              <a:ext uri="{FF2B5EF4-FFF2-40B4-BE49-F238E27FC236}">
                <a16:creationId xmlns:a16="http://schemas.microsoft.com/office/drawing/2014/main" id="{583F9407-6F1E-F843-9F02-2BB5710F07B8}"/>
              </a:ext>
            </a:extLst>
          </p:cNvPr>
          <p:cNvSpPr/>
          <p:nvPr/>
        </p:nvSpPr>
        <p:spPr>
          <a:xfrm>
            <a:off x="10162584" y="3948787"/>
            <a:ext cx="1143000" cy="3693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ComputeModel</a:t>
            </a:r>
          </a:p>
          <a:p>
            <a:pPr algn="ctr"/>
            <a:r>
              <a:rPr lang="en-JP" sz="1000" dirty="0">
                <a:solidFill>
                  <a:schemeClr val="bg1">
                    <a:lumMod val="75000"/>
                    <a:lumOff val="25000"/>
                  </a:schemeClr>
                </a:solidFill>
              </a:rPr>
              <a:t>Statistics</a:t>
            </a:r>
          </a:p>
        </p:txBody>
      </p:sp>
      <p:sp>
        <p:nvSpPr>
          <p:cNvPr id="68" name="Rounded Rectangle 67">
            <a:extLst>
              <a:ext uri="{FF2B5EF4-FFF2-40B4-BE49-F238E27FC236}">
                <a16:creationId xmlns:a16="http://schemas.microsoft.com/office/drawing/2014/main" id="{0269369A-8EF3-684E-AC4D-A7C3250BC079}"/>
              </a:ext>
            </a:extLst>
          </p:cNvPr>
          <p:cNvSpPr/>
          <p:nvPr/>
        </p:nvSpPr>
        <p:spPr>
          <a:xfrm>
            <a:off x="9535119" y="561425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VectorSHAP</a:t>
            </a:r>
          </a:p>
        </p:txBody>
      </p:sp>
      <p:sp>
        <p:nvSpPr>
          <p:cNvPr id="70" name="Rounded Rectangle 69">
            <a:extLst>
              <a:ext uri="{FF2B5EF4-FFF2-40B4-BE49-F238E27FC236}">
                <a16:creationId xmlns:a16="http://schemas.microsoft.com/office/drawing/2014/main" id="{FD66A832-1C48-314F-AF31-65C35B617881}"/>
              </a:ext>
            </a:extLst>
          </p:cNvPr>
          <p:cNvSpPr/>
          <p:nvPr/>
        </p:nvSpPr>
        <p:spPr>
          <a:xfrm>
            <a:off x="9535701" y="5894067"/>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TextSHAP</a:t>
            </a:r>
          </a:p>
        </p:txBody>
      </p:sp>
      <p:sp>
        <p:nvSpPr>
          <p:cNvPr id="74" name="Rounded Rectangle 73">
            <a:extLst>
              <a:ext uri="{FF2B5EF4-FFF2-40B4-BE49-F238E27FC236}">
                <a16:creationId xmlns:a16="http://schemas.microsoft.com/office/drawing/2014/main" id="{A0F055AC-D59D-FE46-9EE3-4B0EC112EE8A}"/>
              </a:ext>
            </a:extLst>
          </p:cNvPr>
          <p:cNvSpPr/>
          <p:nvPr/>
        </p:nvSpPr>
        <p:spPr>
          <a:xfrm>
            <a:off x="9535119" y="6157013"/>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TabularSHAP</a:t>
            </a:r>
          </a:p>
        </p:txBody>
      </p:sp>
      <p:sp>
        <p:nvSpPr>
          <p:cNvPr id="76" name="Rounded Rectangle 75">
            <a:extLst>
              <a:ext uri="{FF2B5EF4-FFF2-40B4-BE49-F238E27FC236}">
                <a16:creationId xmlns:a16="http://schemas.microsoft.com/office/drawing/2014/main" id="{8494978A-9F13-094C-9CC0-03753421555C}"/>
              </a:ext>
            </a:extLst>
          </p:cNvPr>
          <p:cNvSpPr/>
          <p:nvPr/>
        </p:nvSpPr>
        <p:spPr>
          <a:xfrm>
            <a:off x="9535119" y="6436296"/>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ImageSHAP</a:t>
            </a:r>
          </a:p>
        </p:txBody>
      </p:sp>
      <p:sp>
        <p:nvSpPr>
          <p:cNvPr id="78" name="Rounded Rectangle 77">
            <a:extLst>
              <a:ext uri="{FF2B5EF4-FFF2-40B4-BE49-F238E27FC236}">
                <a16:creationId xmlns:a16="http://schemas.microsoft.com/office/drawing/2014/main" id="{4D1D20BA-8FDA-6F4D-B19C-8F7D11FA4821}"/>
              </a:ext>
            </a:extLst>
          </p:cNvPr>
          <p:cNvSpPr/>
          <p:nvPr/>
        </p:nvSpPr>
        <p:spPr>
          <a:xfrm>
            <a:off x="10764694" y="561425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VectorLIME</a:t>
            </a:r>
          </a:p>
        </p:txBody>
      </p:sp>
      <p:sp>
        <p:nvSpPr>
          <p:cNvPr id="80" name="Rounded Rectangle 79">
            <a:extLst>
              <a:ext uri="{FF2B5EF4-FFF2-40B4-BE49-F238E27FC236}">
                <a16:creationId xmlns:a16="http://schemas.microsoft.com/office/drawing/2014/main" id="{CFAE4DDA-FDDE-1445-926C-C7D869DBBC78}"/>
              </a:ext>
            </a:extLst>
          </p:cNvPr>
          <p:cNvSpPr/>
          <p:nvPr/>
        </p:nvSpPr>
        <p:spPr>
          <a:xfrm>
            <a:off x="10764694" y="5888072"/>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TextLIME</a:t>
            </a:r>
          </a:p>
        </p:txBody>
      </p:sp>
      <p:sp>
        <p:nvSpPr>
          <p:cNvPr id="82" name="Rounded Rectangle 81">
            <a:extLst>
              <a:ext uri="{FF2B5EF4-FFF2-40B4-BE49-F238E27FC236}">
                <a16:creationId xmlns:a16="http://schemas.microsoft.com/office/drawing/2014/main" id="{FC24F80D-0C06-AA49-8172-211889276B38}"/>
              </a:ext>
            </a:extLst>
          </p:cNvPr>
          <p:cNvSpPr/>
          <p:nvPr/>
        </p:nvSpPr>
        <p:spPr>
          <a:xfrm>
            <a:off x="10764694" y="616111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TabularLIME</a:t>
            </a:r>
          </a:p>
        </p:txBody>
      </p:sp>
      <p:sp>
        <p:nvSpPr>
          <p:cNvPr id="84" name="Rounded Rectangle 83">
            <a:extLst>
              <a:ext uri="{FF2B5EF4-FFF2-40B4-BE49-F238E27FC236}">
                <a16:creationId xmlns:a16="http://schemas.microsoft.com/office/drawing/2014/main" id="{2478B3BE-8130-1245-8597-A7AC54E1474F}"/>
              </a:ext>
            </a:extLst>
          </p:cNvPr>
          <p:cNvSpPr/>
          <p:nvPr/>
        </p:nvSpPr>
        <p:spPr>
          <a:xfrm>
            <a:off x="10764694" y="6434150"/>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ImageLIME</a:t>
            </a:r>
          </a:p>
        </p:txBody>
      </p:sp>
      <p:sp>
        <p:nvSpPr>
          <p:cNvPr id="87" name="Rounded Rectangle 86">
            <a:extLst>
              <a:ext uri="{FF2B5EF4-FFF2-40B4-BE49-F238E27FC236}">
                <a16:creationId xmlns:a16="http://schemas.microsoft.com/office/drawing/2014/main" id="{B8DEB4A7-FB3D-E943-B0F3-6B38F16500E3}"/>
              </a:ext>
            </a:extLst>
          </p:cNvPr>
          <p:cNvSpPr/>
          <p:nvPr/>
        </p:nvSpPr>
        <p:spPr>
          <a:xfrm>
            <a:off x="7436741" y="5437481"/>
            <a:ext cx="1143000" cy="2152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sz="1000" dirty="0">
                <a:solidFill>
                  <a:schemeClr val="bg1">
                    <a:lumMod val="75000"/>
                    <a:lumOff val="25000"/>
                  </a:schemeClr>
                </a:solidFill>
              </a:rPr>
              <a:t>KNN</a:t>
            </a:r>
          </a:p>
        </p:txBody>
      </p:sp>
      <p:pic>
        <p:nvPicPr>
          <p:cNvPr id="105" name="Content Placeholder 4">
            <a:extLst>
              <a:ext uri="{FF2B5EF4-FFF2-40B4-BE49-F238E27FC236}">
                <a16:creationId xmlns:a16="http://schemas.microsoft.com/office/drawing/2014/main" id="{55454BC8-4B50-4B44-B0C3-CDF34DB80718}"/>
              </a:ext>
            </a:extLst>
          </p:cNvPr>
          <p:cNvPicPr>
            <a:picLocks noGrp="1" noChangeAspect="1"/>
          </p:cNvPicPr>
          <p:nvPr>
            <p:ph sz="quarter" idx="10"/>
          </p:nvPr>
        </p:nvPicPr>
        <p:blipFill>
          <a:blip r:embed="rId2">
            <a:extLst>
              <a:ext uri="{96DAC541-7B7A-43D3-8B79-37D633B846F1}">
                <asvg:svgBlip xmlns:asvg="http://schemas.microsoft.com/office/drawing/2016/SVG/main" r:embed="rId3"/>
              </a:ext>
            </a:extLst>
          </a:blip>
          <a:stretch>
            <a:fillRect/>
          </a:stretch>
        </p:blipFill>
        <p:spPr>
          <a:xfrm>
            <a:off x="7184633" y="6166555"/>
            <a:ext cx="504388" cy="504388"/>
          </a:xfrm>
          <a:effectLst>
            <a:glow rad="101600">
              <a:schemeClr val="bg1"/>
            </a:glow>
          </a:effectLst>
        </p:spPr>
      </p:pic>
      <p:pic>
        <p:nvPicPr>
          <p:cNvPr id="107" name="Graphic 106">
            <a:extLst>
              <a:ext uri="{FF2B5EF4-FFF2-40B4-BE49-F238E27FC236}">
                <a16:creationId xmlns:a16="http://schemas.microsoft.com/office/drawing/2014/main" id="{C39BE711-C1B6-6141-83BA-4083219CBB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1549" y="6160858"/>
            <a:ext cx="504388" cy="504388"/>
          </a:xfrm>
          <a:prstGeom prst="rect">
            <a:avLst/>
          </a:prstGeom>
          <a:effectLst>
            <a:glow rad="101600">
              <a:schemeClr val="bg1"/>
            </a:glow>
          </a:effectLst>
        </p:spPr>
      </p:pic>
      <p:pic>
        <p:nvPicPr>
          <p:cNvPr id="109" name="Graphic 108">
            <a:extLst>
              <a:ext uri="{FF2B5EF4-FFF2-40B4-BE49-F238E27FC236}">
                <a16:creationId xmlns:a16="http://schemas.microsoft.com/office/drawing/2014/main" id="{C8970F3E-6DD0-4840-8DFD-0D0DDC0066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8907" y="6163807"/>
            <a:ext cx="912644" cy="473986"/>
          </a:xfrm>
          <a:prstGeom prst="rect">
            <a:avLst/>
          </a:prstGeom>
          <a:effectLst>
            <a:glow rad="101600">
              <a:schemeClr val="tx1">
                <a:alpha val="21000"/>
              </a:schemeClr>
            </a:glow>
          </a:effectLst>
        </p:spPr>
      </p:pic>
      <p:sp>
        <p:nvSpPr>
          <p:cNvPr id="110" name="TextBox 109">
            <a:extLst>
              <a:ext uri="{FF2B5EF4-FFF2-40B4-BE49-F238E27FC236}">
                <a16:creationId xmlns:a16="http://schemas.microsoft.com/office/drawing/2014/main" id="{1620A988-3AA1-1344-9F4D-CAF7F27057B3}"/>
              </a:ext>
            </a:extLst>
          </p:cNvPr>
          <p:cNvSpPr txBox="1"/>
          <p:nvPr/>
        </p:nvSpPr>
        <p:spPr>
          <a:xfrm>
            <a:off x="6017729" y="6298005"/>
            <a:ext cx="373820" cy="307777"/>
          </a:xfrm>
          <a:prstGeom prst="rect">
            <a:avLst/>
          </a:prstGeom>
          <a:noFill/>
        </p:spPr>
        <p:txBody>
          <a:bodyPr wrap="none" rtlCol="0">
            <a:spAutoFit/>
          </a:bodyPr>
          <a:lstStyle/>
          <a:p>
            <a:r>
              <a:rPr lang="en-JP" sz="1400" dirty="0"/>
              <a:t>on</a:t>
            </a:r>
          </a:p>
        </p:txBody>
      </p:sp>
      <p:sp>
        <p:nvSpPr>
          <p:cNvPr id="111" name="TextBox 110">
            <a:extLst>
              <a:ext uri="{FF2B5EF4-FFF2-40B4-BE49-F238E27FC236}">
                <a16:creationId xmlns:a16="http://schemas.microsoft.com/office/drawing/2014/main" id="{33821BDF-750B-EA40-A1DF-2C76E1B3783C}"/>
              </a:ext>
            </a:extLst>
          </p:cNvPr>
          <p:cNvSpPr txBox="1"/>
          <p:nvPr/>
        </p:nvSpPr>
        <p:spPr>
          <a:xfrm>
            <a:off x="6916251" y="6302107"/>
            <a:ext cx="268022" cy="307777"/>
          </a:xfrm>
          <a:prstGeom prst="rect">
            <a:avLst/>
          </a:prstGeom>
          <a:noFill/>
        </p:spPr>
        <p:txBody>
          <a:bodyPr wrap="none" rtlCol="0">
            <a:spAutoFit/>
          </a:bodyPr>
          <a:lstStyle/>
          <a:p>
            <a:r>
              <a:rPr lang="en-JP" sz="1400" dirty="0"/>
              <a:t>|</a:t>
            </a:r>
          </a:p>
        </p:txBody>
      </p:sp>
      <p:sp>
        <p:nvSpPr>
          <p:cNvPr id="112" name="TextBox 111">
            <a:extLst>
              <a:ext uri="{FF2B5EF4-FFF2-40B4-BE49-F238E27FC236}">
                <a16:creationId xmlns:a16="http://schemas.microsoft.com/office/drawing/2014/main" id="{C8DC60B8-1E22-8E4A-9FED-D73E6242F098}"/>
              </a:ext>
            </a:extLst>
          </p:cNvPr>
          <p:cNvSpPr txBox="1"/>
          <p:nvPr/>
        </p:nvSpPr>
        <p:spPr>
          <a:xfrm>
            <a:off x="381000" y="275050"/>
            <a:ext cx="1585690" cy="246221"/>
          </a:xfrm>
          <a:prstGeom prst="rect">
            <a:avLst/>
          </a:prstGeom>
          <a:noFill/>
        </p:spPr>
        <p:txBody>
          <a:bodyPr wrap="none" rtlCol="0">
            <a:spAutoFit/>
          </a:bodyPr>
          <a:lstStyle/>
          <a:p>
            <a:r>
              <a:rPr lang="en-JP" sz="1000" dirty="0"/>
              <a:t>Python SDK から読み解く</a:t>
            </a:r>
          </a:p>
        </p:txBody>
      </p:sp>
    </p:spTree>
    <p:extLst>
      <p:ext uri="{BB962C8B-B14F-4D97-AF65-F5344CB8AC3E}">
        <p14:creationId xmlns:p14="http://schemas.microsoft.com/office/powerpoint/2010/main" val="146644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066448-BC06-478A-B67E-DAA2174F27D9}"/>
              </a:ext>
            </a:extLst>
          </p:cNvPr>
          <p:cNvSpPr>
            <a:spLocks noGrp="1"/>
          </p:cNvSpPr>
          <p:nvPr>
            <p:ph type="title"/>
          </p:nvPr>
        </p:nvSpPr>
        <p:spPr>
          <a:xfrm>
            <a:off x="643467" y="643467"/>
            <a:ext cx="10557933" cy="5681133"/>
          </a:xfrm>
        </p:spPr>
        <p:txBody>
          <a:bodyPr vert="horz" lIns="91440" tIns="45720" rIns="91440" bIns="45720" rtlCol="0" anchor="t" anchorCtr="0">
            <a:normAutofit/>
          </a:bodyPr>
          <a:lstStyle/>
          <a:p>
            <a:pPr defTabSz="914400"/>
            <a:r>
              <a:rPr lang="en-US" altLang="zh-CN" sz="2400" dirty="0">
                <a:solidFill>
                  <a:schemeClr val="tx1"/>
                </a:solidFill>
                <a:latin typeface="Yu Gothic" panose="020B0400000000000000" pitchFamily="34" charset="-128"/>
                <a:ea typeface="Yu Gothic" panose="020B0400000000000000" pitchFamily="34" charset="-128"/>
                <a:cs typeface="+mj-cs"/>
              </a:rPr>
              <a:t>Agenda</a:t>
            </a:r>
            <a:br>
              <a:rPr lang="en-US" altLang="zh-CN" sz="2400" dirty="0">
                <a:solidFill>
                  <a:schemeClr val="tx1"/>
                </a:solidFill>
                <a:latin typeface="Yu Gothic" panose="020B0400000000000000" pitchFamily="34" charset="-128"/>
                <a:ea typeface="Yu Gothic" panose="020B0400000000000000" pitchFamily="34" charset="-128"/>
                <a:cs typeface="+mj-cs"/>
              </a:rPr>
            </a:b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1.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とは</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2.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の全体像</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3. </a:t>
            </a:r>
            <a:r>
              <a:rPr lang="en-US" altLang="zh-CN" sz="2400" dirty="0" err="1">
                <a:solidFill>
                  <a:schemeClr val="tx1"/>
                </a:solidFill>
                <a:latin typeface="Yu Gothic" panose="020B0400000000000000" pitchFamily="34" charset="-128"/>
                <a:ea typeface="Yu Gothic" panose="020B0400000000000000" pitchFamily="34" charset="-128"/>
                <a:cs typeface="+mj-cs"/>
              </a:rPr>
              <a:t>SynapseML</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の利用例</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en-US" altLang="zh-CN" sz="2400" dirty="0" err="1">
                <a:solidFill>
                  <a:schemeClr val="tx1"/>
                </a:solidFill>
                <a:latin typeface="Yu Gothic" panose="020B0400000000000000" pitchFamily="34" charset="-128"/>
                <a:ea typeface="Yu Gothic" panose="020B0400000000000000" pitchFamily="34" charset="-128"/>
                <a:cs typeface="+mj-cs"/>
              </a:rPr>
              <a:t>synapse.ml.opencv</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による画像変換</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en-US" altLang="zh-CN" sz="2400" dirty="0" err="1">
                <a:solidFill>
                  <a:schemeClr val="tx1"/>
                </a:solidFill>
                <a:latin typeface="Yu Gothic" panose="020B0400000000000000" pitchFamily="34" charset="-128"/>
                <a:ea typeface="Yu Gothic" panose="020B0400000000000000" pitchFamily="34" charset="-128"/>
                <a:cs typeface="+mj-cs"/>
              </a:rPr>
              <a:t>synapse.ml.featuraize</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によるデータ加工</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zh-CN" altLang="en-US" sz="2400" dirty="0">
                <a:solidFill>
                  <a:schemeClr val="tx1"/>
                </a:solidFill>
                <a:latin typeface="Yu Gothic" panose="020B0400000000000000" pitchFamily="34" charset="-128"/>
                <a:ea typeface="Yu Gothic" panose="020B0400000000000000" pitchFamily="34" charset="-128"/>
                <a:cs typeface="+mj-cs"/>
              </a:rPr>
              <a:t>回帰</a:t>
            </a:r>
            <a:r>
              <a:rPr lang="en-US" altLang="zh-CN" sz="2400" dirty="0">
                <a:solidFill>
                  <a:schemeClr val="tx1"/>
                </a:solidFill>
                <a:latin typeface="Yu Gothic" panose="020B0400000000000000" pitchFamily="34" charset="-128"/>
                <a:ea typeface="Yu Gothic" panose="020B0400000000000000" pitchFamily="34" charset="-128"/>
                <a:cs typeface="+mj-cs"/>
              </a:rPr>
              <a:t> (Linear Regressor</a:t>
            </a:r>
            <a:r>
              <a:rPr lang="zh-CN" altLang="en-US" sz="2400" dirty="0">
                <a:solidFill>
                  <a:schemeClr val="tx1"/>
                </a:solidFill>
                <a:latin typeface="Yu Gothic" panose="020B0400000000000000" pitchFamily="34" charset="-128"/>
                <a:ea typeface="Yu Gothic" panose="020B0400000000000000" pitchFamily="34" charset="-128"/>
                <a:cs typeface="+mj-cs"/>
              </a:rPr>
              <a:t>・</a:t>
            </a:r>
            <a:r>
              <a:rPr lang="en-US" altLang="zh-CN" sz="2400" dirty="0" err="1">
                <a:solidFill>
                  <a:schemeClr val="tx1"/>
                </a:solidFill>
                <a:latin typeface="Yu Gothic" panose="020B0400000000000000" pitchFamily="34" charset="-128"/>
                <a:ea typeface="Yu Gothic" panose="020B0400000000000000" pitchFamily="34" charset="-128"/>
                <a:cs typeface="+mj-cs"/>
              </a:rPr>
              <a:t>LightGBM</a:t>
            </a:r>
            <a:r>
              <a:rPr lang="zh-CN" altLang="en-US" sz="2400" dirty="0">
                <a:solidFill>
                  <a:schemeClr val="tx1"/>
                </a:solidFill>
                <a:latin typeface="Yu Gothic" panose="020B0400000000000000" pitchFamily="34" charset="-128"/>
                <a:ea typeface="Yu Gothic" panose="020B0400000000000000" pitchFamily="34" charset="-128"/>
                <a:cs typeface="+mj-cs"/>
              </a:rPr>
              <a:t>・</a:t>
            </a:r>
            <a:r>
              <a:rPr lang="en-US" altLang="zh-CN" sz="2400" dirty="0">
                <a:solidFill>
                  <a:schemeClr val="tx1"/>
                </a:solidFill>
                <a:latin typeface="Yu Gothic" panose="020B0400000000000000" pitchFamily="34" charset="-128"/>
                <a:ea typeface="Yu Gothic" panose="020B0400000000000000" pitchFamily="34" charset="-128"/>
                <a:cs typeface="+mj-cs"/>
              </a:rPr>
              <a:t>VW)</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Cognitive Services </a:t>
            </a:r>
            <a:r>
              <a:rPr lang="zh-CN" altLang="en-US" sz="2400" dirty="0">
                <a:solidFill>
                  <a:schemeClr val="tx1"/>
                </a:solidFill>
                <a:latin typeface="Yu Gothic" panose="020B0400000000000000" pitchFamily="34" charset="-128"/>
                <a:ea typeface="Yu Gothic" panose="020B0400000000000000" pitchFamily="34" charset="-128"/>
                <a:cs typeface="+mj-cs"/>
              </a:rPr>
              <a:t>を利用した英日テキスト翻訳</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en-US" altLang="zh-CN" sz="2400" dirty="0" err="1">
                <a:solidFill>
                  <a:schemeClr val="tx1"/>
                </a:solidFill>
                <a:latin typeface="Yu Gothic" panose="020B0400000000000000" pitchFamily="34" charset="-128"/>
                <a:ea typeface="Yu Gothic" panose="020B0400000000000000" pitchFamily="34" charset="-128"/>
                <a:cs typeface="+mj-cs"/>
              </a:rPr>
              <a:t>Geospacial</a:t>
            </a:r>
            <a:r>
              <a:rPr lang="en-US" altLang="zh-CN" sz="2400" dirty="0">
                <a:solidFill>
                  <a:schemeClr val="tx1"/>
                </a:solidFill>
                <a:latin typeface="Yu Gothic" panose="020B0400000000000000" pitchFamily="34" charset="-128"/>
                <a:ea typeface="Yu Gothic" panose="020B0400000000000000" pitchFamily="34" charset="-128"/>
                <a:cs typeface="+mj-cs"/>
              </a:rPr>
              <a:t> Services </a:t>
            </a:r>
            <a:r>
              <a:rPr lang="zh-CN" altLang="en-US" sz="2400" dirty="0">
                <a:solidFill>
                  <a:schemeClr val="tx1"/>
                </a:solidFill>
                <a:latin typeface="Yu Gothic" panose="020B0400000000000000" pitchFamily="34" charset="-128"/>
                <a:ea typeface="Yu Gothic" panose="020B0400000000000000" pitchFamily="34" charset="-128"/>
                <a:cs typeface="+mj-cs"/>
              </a:rPr>
              <a:t>を利用した</a:t>
            </a:r>
            <a:r>
              <a:rPr lang="en-US" altLang="zh-CN" sz="2400" dirty="0">
                <a:solidFill>
                  <a:schemeClr val="tx1"/>
                </a:solidFill>
                <a:latin typeface="Yu Gothic" panose="020B0400000000000000" pitchFamily="34" charset="-128"/>
                <a:ea typeface="Yu Gothic" panose="020B0400000000000000" pitchFamily="34" charset="-128"/>
                <a:cs typeface="+mj-cs"/>
              </a:rPr>
              <a:t> Reverse geocoding</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ONNX </a:t>
            </a:r>
            <a:r>
              <a:rPr lang="zh-CN" altLang="en-US" sz="2400" dirty="0">
                <a:solidFill>
                  <a:schemeClr val="tx1"/>
                </a:solidFill>
                <a:latin typeface="Yu Gothic" panose="020B0400000000000000" pitchFamily="34" charset="-128"/>
                <a:ea typeface="Yu Gothic" panose="020B0400000000000000" pitchFamily="34" charset="-128"/>
                <a:cs typeface="+mj-cs"/>
              </a:rPr>
              <a:t>モデル</a:t>
            </a:r>
            <a:r>
              <a:rPr lang="ja-JP" altLang="en-US" sz="2400">
                <a:solidFill>
                  <a:schemeClr val="tx1"/>
                </a:solidFill>
                <a:latin typeface="Yu Gothic" panose="020B0400000000000000" pitchFamily="34" charset="-128"/>
                <a:ea typeface="Yu Gothic" panose="020B0400000000000000" pitchFamily="34" charset="-128"/>
                <a:cs typeface="+mj-cs"/>
              </a:rPr>
              <a:t> </a:t>
            </a:r>
            <a:r>
              <a:rPr lang="en-US" altLang="ja-JP" sz="2400" dirty="0">
                <a:solidFill>
                  <a:schemeClr val="tx1"/>
                </a:solidFill>
                <a:latin typeface="Yu Gothic" panose="020B0400000000000000" pitchFamily="34" charset="-128"/>
                <a:ea typeface="Yu Gothic" panose="020B0400000000000000" pitchFamily="34" charset="-128"/>
                <a:cs typeface="+mj-cs"/>
              </a:rPr>
              <a:t>(</a:t>
            </a:r>
            <a:r>
              <a:rPr lang="en-US" altLang="ja-JP" sz="2400" dirty="0" err="1">
                <a:solidFill>
                  <a:schemeClr val="tx1"/>
                </a:solidFill>
                <a:latin typeface="Yu Gothic" panose="020B0400000000000000" pitchFamily="34" charset="-128"/>
                <a:ea typeface="Yu Gothic" panose="020B0400000000000000" pitchFamily="34" charset="-128"/>
                <a:cs typeface="+mj-cs"/>
              </a:rPr>
              <a:t>LightGBM</a:t>
            </a:r>
            <a:r>
              <a:rPr lang="en-US" altLang="ja-JP"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の利用</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zh-CN" altLang="en-US" sz="2400" dirty="0">
                <a:solidFill>
                  <a:schemeClr val="tx1"/>
                </a:solidFill>
                <a:latin typeface="Yu Gothic" panose="020B0400000000000000" pitchFamily="34" charset="-128"/>
                <a:ea typeface="Yu Gothic" panose="020B0400000000000000" pitchFamily="34" charset="-128"/>
                <a:cs typeface="+mj-cs"/>
              </a:rPr>
              <a:t>パイプラインの作成と実行</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4</a:t>
            </a:r>
            <a:r>
              <a:rPr lang="en-US" altLang="ja-JP"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まとめ</a:t>
            </a:r>
            <a:endPar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endParaRPr>
          </a:p>
        </p:txBody>
      </p:sp>
      <p:pic>
        <p:nvPicPr>
          <p:cNvPr id="6" name="Picture 5" descr="Abstract background of mesh on pink">
            <a:extLst>
              <a:ext uri="{FF2B5EF4-FFF2-40B4-BE49-F238E27FC236}">
                <a16:creationId xmlns:a16="http://schemas.microsoft.com/office/drawing/2014/main" id="{5B17956C-6D10-413E-9E9C-5811B0A6796F}"/>
              </a:ext>
            </a:extLst>
          </p:cNvPr>
          <p:cNvPicPr>
            <a:picLocks noChangeAspect="1"/>
          </p:cNvPicPr>
          <p:nvPr/>
        </p:nvPicPr>
        <p:blipFill rotWithShape="1">
          <a:blip r:embed="rId3">
            <a:duotone>
              <a:schemeClr val="accent3">
                <a:shade val="45000"/>
                <a:satMod val="135000"/>
              </a:schemeClr>
              <a:prstClr val="white"/>
            </a:duotone>
            <a:alphaModFix amt="30000"/>
            <a:extLst>
              <a:ext uri="{BEBA8EAE-BF5A-486C-A8C5-ECC9F3942E4B}">
                <a14:imgProps xmlns:a14="http://schemas.microsoft.com/office/drawing/2010/main">
                  <a14:imgLayer r:embed="rId4">
                    <a14:imgEffect>
                      <a14:saturation sat="75000"/>
                    </a14:imgEffect>
                    <a14:imgEffect>
                      <a14:brightnessContrast bright="32000" contrast="-10000"/>
                    </a14:imgEffect>
                  </a14:imgLayer>
                </a14:imgProps>
              </a:ext>
            </a:extLst>
          </a:blip>
          <a:srcRect l="23924" r="1803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7998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US" dirty="0" err="1"/>
              <a:t>synapse.ml.opencv</a:t>
            </a:r>
            <a:r>
              <a:rPr lang="en-US" dirty="0"/>
              <a:t> </a:t>
            </a:r>
            <a:r>
              <a:rPr lang="ja-JP" altLang="en-US"/>
              <a:t>による画像変換</a:t>
            </a:r>
            <a:endParaRPr lang="en-JP" dirty="0"/>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US" sz="1400" dirty="0"/>
              <a:t>Spark </a:t>
            </a:r>
            <a:r>
              <a:rPr lang="ja-JP" altLang="en-US" sz="1400"/>
              <a:t>に画像データを読み込む</a:t>
            </a:r>
            <a:endParaRPr lang="en-US" altLang="ja-JP" sz="1400" dirty="0"/>
          </a:p>
          <a:p>
            <a:pPr marL="342900" indent="-342900">
              <a:buFont typeface="+mj-lt"/>
              <a:buAutoNum type="arabicPeriod"/>
            </a:pPr>
            <a:r>
              <a:rPr lang="en-JP" sz="1400" dirty="0"/>
              <a:t>画像を小さくリサイズしてクロップ</a:t>
            </a:r>
          </a:p>
          <a:p>
            <a:pPr marL="342900" indent="-342900">
              <a:buFont typeface="+mj-lt"/>
              <a:buAutoNum type="arabicPeriod"/>
            </a:pPr>
            <a:r>
              <a:rPr lang="en-JP" sz="1400" dirty="0"/>
              <a:t>画像を多次元配列に変換</a:t>
            </a:r>
          </a:p>
          <a:p>
            <a:pPr marL="342900" indent="-342900">
              <a:buFont typeface="+mj-lt"/>
              <a:buAutoNum type="arabicPeriod"/>
            </a:pPr>
            <a:r>
              <a:rPr lang="en-JP" sz="1400" dirty="0"/>
              <a:t>多次元配列を Spark の Row オブジェクトに変換</a:t>
            </a:r>
          </a:p>
          <a:p>
            <a:pPr marL="342900" indent="-342900">
              <a:buFont typeface="+mj-lt"/>
              <a:buAutoNum type="arabicPeriod"/>
            </a:pPr>
            <a:r>
              <a:rPr lang="en-JP" sz="1400" dirty="0"/>
              <a:t>Spark の UDF として上記変換を実行</a:t>
            </a:r>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677656"/>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effectLst/>
                <a:latin typeface="Monaco" pitchFamily="2" charset="77"/>
              </a:rPr>
              <a:t> </a:t>
            </a:r>
            <a:r>
              <a:rPr lang="en-US" sz="1400" dirty="0" err="1">
                <a:solidFill>
                  <a:srgbClr val="0000FF"/>
                </a:solidFill>
                <a:effectLst/>
                <a:latin typeface="Monaco" pitchFamily="2" charset="77"/>
              </a:rPr>
              <a:t>synapse.ml.opencv</a:t>
            </a:r>
            <a:r>
              <a:rPr lang="en-US" sz="1400" dirty="0">
                <a:effectLst/>
                <a:latin typeface="Monaco" pitchFamily="2" charset="77"/>
              </a:rPr>
              <a:t> </a:t>
            </a:r>
            <a:r>
              <a:rPr lang="en-US" sz="1400" dirty="0">
                <a:solidFill>
                  <a:srgbClr val="008000"/>
                </a:solidFill>
                <a:effectLst/>
                <a:latin typeface="Monaco" pitchFamily="2" charset="77"/>
              </a:rPr>
              <a:t>import</a:t>
            </a:r>
            <a:r>
              <a:rPr lang="en-US" sz="1400" dirty="0">
                <a:effectLst/>
                <a:latin typeface="Monaco" pitchFamily="2" charset="77"/>
              </a:rPr>
              <a:t> </a:t>
            </a:r>
            <a:r>
              <a:rPr lang="en-US" sz="1400" dirty="0" err="1">
                <a:effectLst/>
                <a:latin typeface="Monaco" pitchFamily="2" charset="77"/>
              </a:rPr>
              <a:t>ImageTransformer</a:t>
            </a:r>
            <a:endParaRPr lang="en-US" sz="1400" dirty="0">
              <a:effectLst/>
              <a:latin typeface="Monaco" pitchFamily="2" charset="77"/>
            </a:endParaRPr>
          </a:p>
          <a:p>
            <a:endParaRPr lang="en-US" sz="1400" dirty="0">
              <a:effectLst/>
              <a:latin typeface="Monaco" pitchFamily="2" charset="77"/>
            </a:endParaRPr>
          </a:p>
          <a:p>
            <a:r>
              <a:rPr lang="en-US" sz="1400" dirty="0" err="1">
                <a:effectLst/>
                <a:latin typeface="Monaco" pitchFamily="2" charset="77"/>
              </a:rPr>
              <a:t>imageDir</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a:t>
            </a:r>
            <a:r>
              <a:rPr lang="en-US" sz="1400" dirty="0">
                <a:solidFill>
                  <a:srgbClr val="000000"/>
                </a:solidFill>
                <a:effectLst/>
                <a:latin typeface="Monaco" pitchFamily="2" charset="77"/>
              </a:rPr>
              <a:t> </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wasbs</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publicwasb@mmlspark.blob.core.windows.net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sampleImages</a:t>
            </a:r>
            <a:r>
              <a:rPr lang="en-US" sz="1400" dirty="0">
                <a:solidFill>
                  <a:srgbClr val="BA2121"/>
                </a:solidFill>
                <a:effectLst/>
                <a:latin typeface="Monaco" pitchFamily="2" charset="77"/>
              </a:rPr>
              <a:t>"</a:t>
            </a:r>
          </a:p>
          <a:p>
            <a:r>
              <a:rPr lang="en-US" sz="1400" dirty="0">
                <a:effectLst/>
                <a:latin typeface="Monaco" pitchFamily="2" charset="77"/>
              </a:rPr>
              <a:t>images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spark</a:t>
            </a:r>
            <a:r>
              <a:rPr lang="en-US" sz="1400" dirty="0" err="1">
                <a:solidFill>
                  <a:srgbClr val="666666"/>
                </a:solidFill>
                <a:effectLst/>
                <a:latin typeface="Monaco" pitchFamily="2" charset="77"/>
              </a:rPr>
              <a:t>.</a:t>
            </a:r>
            <a:r>
              <a:rPr lang="en-US" sz="1400" dirty="0" err="1">
                <a:effectLst/>
                <a:latin typeface="Monaco" pitchFamily="2" charset="77"/>
              </a:rPr>
              <a:t>read</a:t>
            </a:r>
            <a:r>
              <a:rPr lang="en-US" sz="1400" dirty="0" err="1">
                <a:solidFill>
                  <a:srgbClr val="666666"/>
                </a:solidFill>
                <a:effectLst/>
                <a:latin typeface="Monaco" pitchFamily="2" charset="77"/>
              </a:rPr>
              <a:t>.</a:t>
            </a:r>
            <a:r>
              <a:rPr lang="en-US" sz="1400" dirty="0" err="1">
                <a:effectLst/>
                <a:latin typeface="Monaco" pitchFamily="2" charset="77"/>
              </a:rPr>
              <a:t>image</a:t>
            </a:r>
            <a:r>
              <a:rPr lang="en-US" sz="1400" dirty="0">
                <a:effectLst/>
                <a:latin typeface="Monaco" pitchFamily="2" charset="77"/>
              </a:rPr>
              <a:t>()</a:t>
            </a:r>
            <a:r>
              <a:rPr lang="en-US" sz="1400" dirty="0">
                <a:solidFill>
                  <a:srgbClr val="666666"/>
                </a:solidFill>
                <a:effectLst/>
                <a:latin typeface="Monaco" pitchFamily="2" charset="77"/>
              </a:rPr>
              <a:t>.</a:t>
            </a:r>
            <a:r>
              <a:rPr lang="en-US" sz="1400" dirty="0">
                <a:effectLst/>
                <a:latin typeface="Monaco" pitchFamily="2" charset="77"/>
              </a:rPr>
              <a:t>load(</a:t>
            </a:r>
            <a:r>
              <a:rPr lang="en-US" sz="1400" dirty="0" err="1">
                <a:effectLst/>
                <a:latin typeface="Monaco" pitchFamily="2" charset="77"/>
              </a:rPr>
              <a:t>imageDir</a:t>
            </a:r>
            <a:r>
              <a:rPr lang="en-US" sz="1400" dirty="0">
                <a:effectLst/>
                <a:latin typeface="Monaco" pitchFamily="2" charset="77"/>
              </a:rPr>
              <a:t>)</a:t>
            </a:r>
            <a:r>
              <a:rPr lang="en-US" sz="1400" dirty="0">
                <a:solidFill>
                  <a:srgbClr val="666666"/>
                </a:solidFill>
                <a:effectLst/>
                <a:latin typeface="Monaco" pitchFamily="2" charset="77"/>
              </a:rPr>
              <a:t>.</a:t>
            </a:r>
            <a:r>
              <a:rPr lang="en-US" sz="1400" dirty="0">
                <a:effectLst/>
                <a:latin typeface="Monaco" pitchFamily="2" charset="77"/>
              </a:rPr>
              <a:t>cache()</a:t>
            </a:r>
          </a:p>
          <a:p>
            <a:endParaRPr lang="en-US" sz="1400" dirty="0">
              <a:effectLst/>
              <a:latin typeface="Monaco" pitchFamily="2" charset="77"/>
            </a:endParaRPr>
          </a:p>
          <a:p>
            <a:r>
              <a:rPr lang="en-US" sz="1400" dirty="0">
                <a:effectLst/>
                <a:latin typeface="Monaco" pitchFamily="2" charset="77"/>
              </a:rPr>
              <a:t>tr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ImageTransformer</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setOutputCol</a:t>
            </a:r>
            <a:r>
              <a:rPr lang="en-US" sz="1400" dirty="0">
                <a:effectLst/>
                <a:latin typeface="Monaco" pitchFamily="2" charset="77"/>
              </a:rPr>
              <a:t>(</a:t>
            </a:r>
            <a:r>
              <a:rPr lang="en-US" sz="1400" dirty="0">
                <a:solidFill>
                  <a:srgbClr val="BA2121"/>
                </a:solidFill>
                <a:effectLst/>
                <a:latin typeface="Monaco" pitchFamily="2" charset="77"/>
              </a:rPr>
              <a:t>"transformed"</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resize(size</a:t>
            </a:r>
            <a:r>
              <a:rPr lang="en-US" sz="1400" dirty="0">
                <a:solidFill>
                  <a:srgbClr val="666666"/>
                </a:solidFill>
                <a:effectLst/>
                <a:latin typeface="Monaco" pitchFamily="2" charset="77"/>
              </a:rPr>
              <a:t>=</a:t>
            </a:r>
            <a:r>
              <a:rPr lang="en-US" sz="1400" dirty="0">
                <a:effectLst/>
                <a:latin typeface="Monaco" pitchFamily="2" charset="77"/>
              </a:rPr>
              <a:t>(</a:t>
            </a:r>
            <a:r>
              <a:rPr lang="en-US" sz="1400" dirty="0">
                <a:solidFill>
                  <a:srgbClr val="666666"/>
                </a:solidFill>
                <a:effectLst/>
                <a:latin typeface="Monaco" pitchFamily="2" charset="77"/>
              </a:rPr>
              <a:t>200</a:t>
            </a:r>
            <a:r>
              <a:rPr lang="en-US" sz="1400" dirty="0">
                <a:effectLst/>
                <a:latin typeface="Monaco" pitchFamily="2" charset="77"/>
              </a:rPr>
              <a:t>, </a:t>
            </a:r>
            <a:r>
              <a:rPr lang="en-US" sz="1400" dirty="0">
                <a:solidFill>
                  <a:srgbClr val="666666"/>
                </a:solidFill>
                <a:effectLst/>
                <a:latin typeface="Monaco" pitchFamily="2" charset="77"/>
              </a:rPr>
              <a:t>200</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crop(</a:t>
            </a:r>
            <a:r>
              <a:rPr lang="en-US" sz="1400" dirty="0">
                <a:solidFill>
                  <a:srgbClr val="666666"/>
                </a:solidFill>
                <a:effectLst/>
                <a:latin typeface="Monaco" pitchFamily="2" charset="77"/>
              </a:rPr>
              <a:t>0</a:t>
            </a:r>
            <a:r>
              <a:rPr lang="en-US" sz="1400" dirty="0">
                <a:effectLst/>
                <a:latin typeface="Monaco" pitchFamily="2" charset="77"/>
              </a:rPr>
              <a:t>, </a:t>
            </a:r>
            <a:r>
              <a:rPr lang="en-US" sz="1400" dirty="0">
                <a:solidFill>
                  <a:srgbClr val="666666"/>
                </a:solidFill>
                <a:effectLst/>
                <a:latin typeface="Monaco" pitchFamily="2" charset="77"/>
              </a:rPr>
              <a:t>0</a:t>
            </a:r>
            <a:r>
              <a:rPr lang="en-US" sz="1400" dirty="0">
                <a:effectLst/>
                <a:latin typeface="Monaco" pitchFamily="2" charset="77"/>
              </a:rPr>
              <a:t>, height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a:solidFill>
                  <a:srgbClr val="666666"/>
                </a:solidFill>
                <a:effectLst/>
                <a:latin typeface="Monaco" pitchFamily="2" charset="77"/>
              </a:rPr>
              <a:t>180</a:t>
            </a:r>
            <a:r>
              <a:rPr lang="en-US" sz="1400" dirty="0">
                <a:effectLst/>
                <a:latin typeface="Monaco" pitchFamily="2" charset="77"/>
              </a:rPr>
              <a:t>, width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a:solidFill>
                  <a:srgbClr val="666666"/>
                </a:solidFill>
                <a:effectLst/>
                <a:latin typeface="Monaco" pitchFamily="2" charset="77"/>
              </a:rPr>
              <a:t>180</a:t>
            </a:r>
            <a:r>
              <a:rPr lang="en-US" sz="1400" dirty="0">
                <a:effectLst/>
                <a:latin typeface="Monaco" pitchFamily="2" charset="77"/>
              </a:rPr>
              <a:t>) )</a:t>
            </a:r>
          </a:p>
          <a:p>
            <a:br>
              <a:rPr lang="en-US" sz="1400" dirty="0">
                <a:effectLst/>
                <a:latin typeface="Monaco" pitchFamily="2" charset="77"/>
              </a:rPr>
            </a:br>
            <a:endParaRPr lang="en-US" sz="1400" dirty="0">
              <a:effectLst/>
              <a:latin typeface="Monaco" pitchFamily="2" charset="77"/>
            </a:endParaRPr>
          </a:p>
          <a:p>
            <a:r>
              <a:rPr lang="en-US" sz="1400" dirty="0">
                <a:effectLst/>
                <a:latin typeface="Monaco" pitchFamily="2" charset="77"/>
              </a:rPr>
              <a:t>small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tr</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(images)</a:t>
            </a:r>
            <a:r>
              <a:rPr lang="en-US" sz="1400" dirty="0">
                <a:solidFill>
                  <a:srgbClr val="666666"/>
                </a:solidFill>
                <a:effectLst/>
                <a:latin typeface="Monaco" pitchFamily="2" charset="77"/>
              </a:rPr>
              <a:t>.</a:t>
            </a:r>
            <a:r>
              <a:rPr lang="en-US" sz="1400" dirty="0">
                <a:effectLst/>
                <a:latin typeface="Monaco" pitchFamily="2" charset="77"/>
              </a:rPr>
              <a:t>select(</a:t>
            </a:r>
            <a:r>
              <a:rPr lang="en-US" sz="1400" dirty="0">
                <a:solidFill>
                  <a:srgbClr val="BA2121"/>
                </a:solidFill>
                <a:effectLst/>
                <a:latin typeface="Monaco" pitchFamily="2" charset="77"/>
              </a:rPr>
              <a:t>"transformed"</a:t>
            </a:r>
            <a:r>
              <a:rPr lang="en-US" sz="1400" dirty="0">
                <a:effectLst/>
                <a:latin typeface="Monaco" pitchFamily="2" charset="77"/>
              </a:rPr>
              <a:t>)</a:t>
            </a:r>
          </a:p>
        </p:txBody>
      </p:sp>
    </p:spTree>
    <p:extLst>
      <p:ext uri="{BB962C8B-B14F-4D97-AF65-F5344CB8AC3E}">
        <p14:creationId xmlns:p14="http://schemas.microsoft.com/office/powerpoint/2010/main" val="258399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US" dirty="0" err="1"/>
              <a:t>synapse.ml.featuraize</a:t>
            </a:r>
            <a:r>
              <a:rPr lang="en-US" dirty="0"/>
              <a:t> </a:t>
            </a:r>
            <a:r>
              <a:rPr lang="ja-JP" altLang="en-US"/>
              <a:t>によるデータ加工</a:t>
            </a:r>
            <a:endParaRPr lang="en-JP" dirty="0"/>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JP" sz="1400" dirty="0"/>
              <a:t>Spark にテーブルデータを読み込む</a:t>
            </a:r>
          </a:p>
          <a:p>
            <a:pPr marL="342900" indent="-342900">
              <a:buFont typeface="+mj-lt"/>
              <a:buAutoNum type="arabicPeriod"/>
            </a:pPr>
            <a:r>
              <a:rPr lang="en-JP" sz="1400" dirty="0"/>
              <a:t>データを学習用とテスト用に分ける</a:t>
            </a:r>
          </a:p>
          <a:p>
            <a:pPr marL="342900" indent="-342900">
              <a:buFont typeface="+mj-lt"/>
              <a:buAutoNum type="arabicPeriod"/>
            </a:pPr>
            <a:r>
              <a:rPr lang="en-JP" sz="1400" dirty="0"/>
              <a:t>各データの型変換を行う</a:t>
            </a:r>
          </a:p>
          <a:p>
            <a:pPr marL="342900" indent="-342900">
              <a:buFont typeface="+mj-lt"/>
              <a:buAutoNum type="arabicPeriod"/>
            </a:pPr>
            <a:r>
              <a:rPr lang="en-JP" sz="1400" dirty="0"/>
              <a:t>モデルを作成する</a:t>
            </a:r>
          </a:p>
          <a:p>
            <a:pPr marL="342900" indent="-342900">
              <a:buFont typeface="+mj-lt"/>
              <a:buAutoNum type="arabicPeriod"/>
            </a:pPr>
            <a:r>
              <a:rPr lang="en-JP" sz="1400" dirty="0"/>
              <a:t>モデルをテストする</a:t>
            </a:r>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893100"/>
          </a:xfrm>
          <a:prstGeom prst="rect">
            <a:avLst/>
          </a:prstGeom>
          <a:noFill/>
        </p:spPr>
        <p:txBody>
          <a:bodyPr wrap="square">
            <a:spAutoFit/>
          </a:bodyPr>
          <a:lstStyle/>
          <a:p>
            <a:r>
              <a:rPr lang="en-US" sz="1400" dirty="0" err="1">
                <a:effectLst/>
                <a:latin typeface="Monaco" pitchFamily="2" charset="77"/>
              </a:rPr>
              <a:t>flightDelay</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a:t>
            </a:r>
            <a:r>
              <a:rPr lang="en-US" sz="1400" dirty="0">
                <a:solidFill>
                  <a:srgbClr val="000000"/>
                </a:solidFill>
                <a:effectLst/>
                <a:latin typeface="Monaco" pitchFamily="2" charset="77"/>
              </a:rPr>
              <a:t> </a:t>
            </a:r>
            <a:r>
              <a:rPr lang="en-US" sz="1400" dirty="0" err="1">
                <a:effectLst/>
                <a:latin typeface="Monaco" pitchFamily="2" charset="77"/>
              </a:rPr>
              <a:t>spark</a:t>
            </a:r>
            <a:r>
              <a:rPr lang="en-US" sz="1400" dirty="0" err="1">
                <a:solidFill>
                  <a:srgbClr val="666666"/>
                </a:solidFill>
                <a:effectLst/>
                <a:latin typeface="Monaco" pitchFamily="2" charset="77"/>
              </a:rPr>
              <a:t>.</a:t>
            </a:r>
            <a:r>
              <a:rPr lang="en-US" sz="1400" dirty="0" err="1">
                <a:effectLst/>
                <a:latin typeface="Monaco" pitchFamily="2" charset="77"/>
              </a:rPr>
              <a:t>read</a:t>
            </a:r>
            <a:r>
              <a:rPr lang="en-US" sz="1400" dirty="0" err="1">
                <a:solidFill>
                  <a:srgbClr val="666666"/>
                </a:solidFill>
                <a:effectLst/>
                <a:latin typeface="Monaco" pitchFamily="2" charset="77"/>
              </a:rPr>
              <a:t>.</a:t>
            </a:r>
            <a:r>
              <a:rPr lang="en-US" sz="1400" dirty="0" err="1">
                <a:effectLst/>
                <a:latin typeface="Monaco" pitchFamily="2" charset="77"/>
              </a:rPr>
              <a:t>parquet</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wasbs</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publicwasb@mmlspark.blob.core.windows.net</a:t>
            </a:r>
            <a:r>
              <a:rPr lang="en-US" sz="1400" dirty="0">
                <a:solidFill>
                  <a:srgbClr val="BA2121"/>
                </a:solidFill>
                <a:effectLst/>
                <a:latin typeface="Monaco" pitchFamily="2" charset="77"/>
              </a:rPr>
              <a:t>/On_Time_Performance_2012_9.parquet"</a:t>
            </a:r>
            <a:r>
              <a:rPr lang="en-US" sz="1400" dirty="0">
                <a:effectLst/>
                <a:latin typeface="Monaco" pitchFamily="2" charset="77"/>
              </a:rPr>
              <a:t>)</a:t>
            </a:r>
          </a:p>
          <a:p>
            <a:endParaRPr lang="en-US" sz="1400" dirty="0">
              <a:latin typeface="Monaco" pitchFamily="2" charset="77"/>
            </a:endParaRPr>
          </a:p>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synapse.ml.featurize</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solidFill>
                  <a:srgbClr val="000000"/>
                </a:solidFill>
                <a:effectLst/>
                <a:latin typeface="Monaco" pitchFamily="2" charset="77"/>
              </a:rPr>
              <a:t> </a:t>
            </a:r>
            <a:r>
              <a:rPr lang="en-US" sz="1400" dirty="0" err="1">
                <a:effectLst/>
                <a:latin typeface="Monaco" pitchFamily="2" charset="77"/>
              </a:rPr>
              <a:t>DataConversion</a:t>
            </a:r>
            <a:endParaRPr lang="en-US" sz="1400" dirty="0">
              <a:effectLst/>
              <a:latin typeface="Monaco" pitchFamily="2" charset="77"/>
            </a:endParaRPr>
          </a:p>
          <a:p>
            <a:r>
              <a:rPr lang="en-US" sz="1400" dirty="0" err="1">
                <a:effectLst/>
                <a:latin typeface="Monaco" pitchFamily="2" charset="77"/>
              </a:rPr>
              <a:t>flightDelay</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a:t>
            </a:r>
            <a:r>
              <a:rPr lang="en-US" sz="1400" dirty="0">
                <a:solidFill>
                  <a:srgbClr val="000000"/>
                </a:solidFill>
                <a:effectLst/>
                <a:latin typeface="Monaco" pitchFamily="2" charset="77"/>
              </a:rPr>
              <a:t> </a:t>
            </a:r>
            <a:r>
              <a:rPr lang="en-US" sz="1400" dirty="0" err="1">
                <a:effectLst/>
                <a:latin typeface="Monaco" pitchFamily="2" charset="77"/>
              </a:rPr>
              <a:t>DataConversion</a:t>
            </a:r>
            <a:r>
              <a:rPr lang="en-US" sz="1400" dirty="0">
                <a:effectLst/>
                <a:latin typeface="Monaco" pitchFamily="2" charset="77"/>
              </a:rPr>
              <a:t>(cols</a:t>
            </a:r>
            <a:r>
              <a:rPr lang="en-US" sz="1400" dirty="0">
                <a:solidFill>
                  <a:srgbClr val="666666"/>
                </a:solidFill>
                <a:effectLst/>
                <a:latin typeface="Monaco" pitchFamily="2" charset="77"/>
              </a:rPr>
              <a:t>=</a:t>
            </a:r>
            <a:r>
              <a:rPr lang="en-US" sz="1400" dirty="0">
                <a:effectLst/>
                <a:latin typeface="Monaco" pitchFamily="2" charset="77"/>
              </a:rPr>
              <a:t>[</a:t>
            </a:r>
            <a:r>
              <a:rPr lang="en-US" sz="1400" dirty="0">
                <a:solidFill>
                  <a:srgbClr val="BA2121"/>
                </a:solidFill>
                <a:effectLst/>
                <a:latin typeface="Monaco" pitchFamily="2" charset="77"/>
              </a:rPr>
              <a:t>"Quarter"</a:t>
            </a:r>
            <a:r>
              <a:rPr lang="en-US" sz="1400" dirty="0">
                <a:solidFill>
                  <a:srgbClr val="000000"/>
                </a:solidFill>
                <a:effectLst/>
                <a:latin typeface="Monaco" pitchFamily="2" charset="77"/>
              </a:rPr>
              <a:t>,</a:t>
            </a:r>
            <a:r>
              <a:rPr lang="en-US" sz="1400" dirty="0">
                <a:solidFill>
                  <a:srgbClr val="BA2121"/>
                </a:solidFill>
                <a:effectLst/>
                <a:latin typeface="Monaco" pitchFamily="2" charset="77"/>
              </a:rPr>
              <a:t>"Month"</a:t>
            </a:r>
            <a:r>
              <a:rPr lang="en-US" sz="1400" dirty="0">
                <a:solidFill>
                  <a:srgbClr val="000000"/>
                </a:solidFill>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DayofMonth</a:t>
            </a:r>
            <a:r>
              <a:rPr lang="en-US" sz="1400" dirty="0">
                <a:solidFill>
                  <a:srgbClr val="BA2121"/>
                </a:solidFill>
                <a:effectLst/>
                <a:latin typeface="Monaco" pitchFamily="2" charset="77"/>
              </a:rPr>
              <a:t>"</a:t>
            </a:r>
            <a:r>
              <a:rPr lang="en-US" sz="1400" dirty="0">
                <a:solidFill>
                  <a:srgbClr val="000000"/>
                </a:solidFill>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DayOfWeek</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effectLst/>
                <a:latin typeface="Monaco" pitchFamily="2" charset="77"/>
              </a:rPr>
              <a:t>                                   </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OriginAirportID</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DestAirportID</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effectLst/>
                <a:latin typeface="Monaco" pitchFamily="2" charset="77"/>
              </a:rPr>
              <a:t>                                   </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CRSDepTime</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CRSArrTime</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effectLst/>
                <a:latin typeface="Monaco" pitchFamily="2" charset="77"/>
              </a:rPr>
              <a:t>                             </a:t>
            </a:r>
            <a:r>
              <a:rPr lang="en-US" sz="1400" dirty="0" err="1">
                <a:effectLst/>
                <a:latin typeface="Monaco" pitchFamily="2" charset="77"/>
              </a:rPr>
              <a:t>convertTo</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"double"</a:t>
            </a:r>
            <a:r>
              <a:rPr lang="en-US" sz="1400" dirty="0">
                <a:effectLst/>
                <a:latin typeface="Monaco" pitchFamily="2" charset="77"/>
              </a:rPr>
              <a:t>) \</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transform(</a:t>
            </a:r>
            <a:r>
              <a:rPr lang="en-US" sz="1400" dirty="0" err="1">
                <a:effectLst/>
                <a:latin typeface="Monaco" pitchFamily="2" charset="77"/>
              </a:rPr>
              <a:t>flightDelay</a:t>
            </a:r>
            <a:r>
              <a:rPr lang="en-US" sz="1400" dirty="0">
                <a:effectLst/>
                <a:latin typeface="Monaco" pitchFamily="2" charset="77"/>
              </a:rPr>
              <a:t>)</a:t>
            </a:r>
          </a:p>
          <a:p>
            <a:endParaRPr lang="en-US" sz="1400" dirty="0">
              <a:effectLst/>
              <a:latin typeface="Monaco" pitchFamily="2" charset="77"/>
            </a:endParaRPr>
          </a:p>
          <a:p>
            <a:r>
              <a:rPr lang="en-US" sz="1400" dirty="0">
                <a:effectLst/>
                <a:latin typeface="Monaco" pitchFamily="2" charset="77"/>
              </a:rPr>
              <a:t>train, test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flightDelay</a:t>
            </a:r>
            <a:r>
              <a:rPr lang="en-US" sz="1400" dirty="0" err="1">
                <a:solidFill>
                  <a:srgbClr val="666666"/>
                </a:solidFill>
                <a:effectLst/>
                <a:latin typeface="Monaco" pitchFamily="2" charset="77"/>
              </a:rPr>
              <a:t>.</a:t>
            </a:r>
            <a:r>
              <a:rPr lang="en-US" sz="1400" dirty="0" err="1">
                <a:effectLst/>
                <a:latin typeface="Monaco" pitchFamily="2" charset="77"/>
              </a:rPr>
              <a:t>randomSplit</a:t>
            </a:r>
            <a:r>
              <a:rPr lang="en-US" sz="1400" dirty="0">
                <a:effectLst/>
                <a:latin typeface="Monaco" pitchFamily="2" charset="77"/>
              </a:rPr>
              <a:t>([</a:t>
            </a:r>
            <a:r>
              <a:rPr lang="en-US" sz="1400" dirty="0">
                <a:solidFill>
                  <a:srgbClr val="666666"/>
                </a:solidFill>
                <a:effectLst/>
                <a:latin typeface="Monaco" pitchFamily="2" charset="77"/>
              </a:rPr>
              <a:t>0.75</a:t>
            </a:r>
            <a:r>
              <a:rPr lang="en-US" sz="1400" dirty="0">
                <a:effectLst/>
                <a:latin typeface="Monaco" pitchFamily="2" charset="77"/>
              </a:rPr>
              <a:t>, </a:t>
            </a:r>
            <a:r>
              <a:rPr lang="en-US" sz="1400" dirty="0">
                <a:solidFill>
                  <a:srgbClr val="666666"/>
                </a:solidFill>
                <a:effectLst/>
                <a:latin typeface="Monaco" pitchFamily="2" charset="77"/>
              </a:rPr>
              <a:t>0.25</a:t>
            </a:r>
            <a:r>
              <a:rPr lang="en-US" sz="1400" dirty="0">
                <a:effectLst/>
                <a:latin typeface="Monaco" pitchFamily="2" charset="77"/>
              </a:rPr>
              <a:t>])</a:t>
            </a:r>
          </a:p>
          <a:p>
            <a:endParaRPr lang="en-US" sz="1400" dirty="0">
              <a:effectLst/>
              <a:latin typeface="Monaco" pitchFamily="2" charset="77"/>
            </a:endParaRPr>
          </a:p>
        </p:txBody>
      </p:sp>
    </p:spTree>
    <p:extLst>
      <p:ext uri="{BB962C8B-B14F-4D97-AF65-F5344CB8AC3E}">
        <p14:creationId xmlns:p14="http://schemas.microsoft.com/office/powerpoint/2010/main" val="81789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US" dirty="0" err="1"/>
              <a:t>synapse.ml.featuraize</a:t>
            </a:r>
            <a:r>
              <a:rPr lang="en-US" dirty="0"/>
              <a:t> </a:t>
            </a:r>
            <a:r>
              <a:rPr lang="ja-JP" altLang="en-US"/>
              <a:t>によるデータ加工</a:t>
            </a:r>
            <a:endParaRPr lang="en-JP" dirty="0"/>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JP" sz="1400" dirty="0"/>
              <a:t>Spark にテーブルデータを読み込む</a:t>
            </a:r>
          </a:p>
          <a:p>
            <a:pPr marL="342900" indent="-342900">
              <a:buFont typeface="+mj-lt"/>
              <a:buAutoNum type="arabicPeriod"/>
            </a:pPr>
            <a:r>
              <a:rPr lang="en-JP" sz="1400" dirty="0"/>
              <a:t>データを学習用とテスト用に分ける</a:t>
            </a:r>
          </a:p>
          <a:p>
            <a:pPr marL="342900" indent="-342900">
              <a:buFont typeface="+mj-lt"/>
              <a:buAutoNum type="arabicPeriod"/>
            </a:pPr>
            <a:r>
              <a:rPr lang="en-JP" sz="1400" dirty="0"/>
              <a:t>各データの型変換を行う</a:t>
            </a:r>
          </a:p>
          <a:p>
            <a:pPr marL="342900" indent="-342900">
              <a:buFont typeface="+mj-lt"/>
              <a:buAutoNum type="arabicPeriod"/>
            </a:pPr>
            <a:r>
              <a:rPr lang="en-JP" sz="1400" dirty="0"/>
              <a:t>モデルを作成する</a:t>
            </a:r>
          </a:p>
          <a:p>
            <a:pPr marL="342900" indent="-342900">
              <a:buFont typeface="+mj-lt"/>
              <a:buAutoNum type="arabicPeriod"/>
            </a:pPr>
            <a:r>
              <a:rPr lang="en-JP" sz="1400" dirty="0"/>
              <a:t>モデルをテストする</a:t>
            </a:r>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462213"/>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effectLst/>
                <a:latin typeface="Monaco" pitchFamily="2" charset="77"/>
              </a:rPr>
              <a:t> </a:t>
            </a:r>
            <a:r>
              <a:rPr lang="en-US" sz="1400" dirty="0" err="1">
                <a:solidFill>
                  <a:srgbClr val="0000FF"/>
                </a:solidFill>
                <a:effectLst/>
                <a:latin typeface="Monaco" pitchFamily="2" charset="77"/>
              </a:rPr>
              <a:t>synapse.ml.train</a:t>
            </a:r>
            <a:r>
              <a:rPr lang="en-US" sz="1400" dirty="0">
                <a:effectLst/>
                <a:latin typeface="Monaco" pitchFamily="2" charset="77"/>
              </a:rPr>
              <a:t> </a:t>
            </a:r>
            <a:r>
              <a:rPr lang="en-US" sz="1400" dirty="0">
                <a:solidFill>
                  <a:srgbClr val="008000"/>
                </a:solidFill>
                <a:effectLst/>
                <a:latin typeface="Monaco" pitchFamily="2" charset="77"/>
              </a:rPr>
              <a:t>import</a:t>
            </a:r>
            <a:r>
              <a:rPr lang="en-US" sz="1400" dirty="0">
                <a:effectLst/>
                <a:latin typeface="Monaco" pitchFamily="2" charset="77"/>
              </a:rPr>
              <a:t> </a:t>
            </a:r>
            <a:r>
              <a:rPr lang="en-US" sz="1400" dirty="0" err="1">
                <a:effectLst/>
                <a:latin typeface="Monaco" pitchFamily="2" charset="77"/>
              </a:rPr>
              <a:t>TrainRegressor</a:t>
            </a:r>
            <a:r>
              <a:rPr lang="en-US" sz="1400" dirty="0">
                <a:effectLst/>
                <a:latin typeface="Monaco" pitchFamily="2" charset="77"/>
              </a:rPr>
              <a:t>, </a:t>
            </a:r>
            <a:r>
              <a:rPr lang="en-US" sz="1400" dirty="0" err="1">
                <a:effectLst/>
                <a:latin typeface="Monaco" pitchFamily="2" charset="77"/>
              </a:rPr>
              <a:t>TrainedRegressorModel</a:t>
            </a:r>
            <a:endParaRPr lang="en-US" sz="1400" dirty="0">
              <a:effectLst/>
              <a:latin typeface="Monaco" pitchFamily="2" charset="77"/>
            </a:endParaRPr>
          </a:p>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pyspark.ml.regression</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solidFill>
                  <a:srgbClr val="000000"/>
                </a:solidFill>
                <a:effectLst/>
                <a:latin typeface="Monaco" pitchFamily="2" charset="77"/>
              </a:rPr>
              <a:t> </a:t>
            </a:r>
            <a:r>
              <a:rPr lang="en-US" sz="1400" dirty="0" err="1">
                <a:solidFill>
                  <a:srgbClr val="000000"/>
                </a:solidFill>
                <a:effectLst/>
                <a:latin typeface="Monaco" pitchFamily="2" charset="77"/>
              </a:rPr>
              <a:t>LinearRegression</a:t>
            </a:r>
            <a:endParaRPr lang="en-US" sz="1400" dirty="0">
              <a:solidFill>
                <a:srgbClr val="0000FF"/>
              </a:solidFill>
              <a:effectLst/>
              <a:latin typeface="Monaco" pitchFamily="2" charset="77"/>
            </a:endParaRPr>
          </a:p>
          <a:p>
            <a:endParaRPr lang="en-US" sz="1400" dirty="0">
              <a:effectLst/>
              <a:latin typeface="Monaco" pitchFamily="2" charset="77"/>
            </a:endParaRPr>
          </a:p>
          <a:p>
            <a:r>
              <a:rPr lang="en-US" sz="1400" dirty="0" err="1">
                <a:effectLst/>
                <a:latin typeface="Monaco" pitchFamily="2" charset="77"/>
              </a:rPr>
              <a:t>trainCat</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DataConversion</a:t>
            </a:r>
            <a:r>
              <a:rPr lang="en-US" sz="1400" dirty="0">
                <a:effectLst/>
                <a:latin typeface="Monaco" pitchFamily="2" charset="77"/>
              </a:rPr>
              <a:t>(cols</a:t>
            </a:r>
            <a:r>
              <a:rPr lang="en-US" sz="1400" dirty="0">
                <a:solidFill>
                  <a:srgbClr val="666666"/>
                </a:solidFill>
                <a:effectLst/>
                <a:latin typeface="Monaco" pitchFamily="2" charset="77"/>
              </a:rPr>
              <a:t>=</a:t>
            </a:r>
            <a:r>
              <a:rPr lang="en-US" sz="1400" dirty="0">
                <a:effectLst/>
                <a:latin typeface="Monaco" pitchFamily="2" charset="77"/>
              </a:rPr>
              <a:t>[</a:t>
            </a:r>
            <a:r>
              <a:rPr lang="en-US" sz="1400" dirty="0">
                <a:solidFill>
                  <a:srgbClr val="BA2121"/>
                </a:solidFill>
                <a:effectLst/>
                <a:latin typeface="Monaco" pitchFamily="2" charset="77"/>
              </a:rPr>
              <a:t>"Carrier"</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DepTimeBlk</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ArrTimeBlk</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effectLst/>
                <a:latin typeface="Monaco" pitchFamily="2" charset="77"/>
              </a:rPr>
              <a:t>                          </a:t>
            </a:r>
            <a:r>
              <a:rPr lang="en-US" sz="1400" dirty="0" err="1">
                <a:effectLst/>
                <a:latin typeface="Monaco" pitchFamily="2" charset="77"/>
              </a:rPr>
              <a:t>convertTo</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toCategorical</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666666"/>
                </a:solidFill>
                <a:effectLst/>
                <a:latin typeface="Monaco" pitchFamily="2" charset="77"/>
              </a:rPr>
              <a:t>.</a:t>
            </a:r>
            <a:r>
              <a:rPr lang="en-US" sz="1400" dirty="0">
                <a:effectLst/>
                <a:latin typeface="Monaco" pitchFamily="2" charset="77"/>
              </a:rPr>
              <a:t>transform(train)</a:t>
            </a:r>
          </a:p>
          <a:p>
            <a:r>
              <a:rPr lang="en-US" sz="1400" dirty="0" err="1">
                <a:effectLst/>
                <a:latin typeface="Monaco" pitchFamily="2" charset="77"/>
              </a:rPr>
              <a:t>testCat</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DataConversion</a:t>
            </a:r>
            <a:r>
              <a:rPr lang="en-US" sz="1400" dirty="0">
                <a:effectLst/>
                <a:latin typeface="Monaco" pitchFamily="2" charset="77"/>
              </a:rPr>
              <a:t>(cols</a:t>
            </a:r>
            <a:r>
              <a:rPr lang="en-US" sz="1400" dirty="0">
                <a:solidFill>
                  <a:srgbClr val="666666"/>
                </a:solidFill>
                <a:effectLst/>
                <a:latin typeface="Monaco" pitchFamily="2" charset="77"/>
              </a:rPr>
              <a:t>=</a:t>
            </a:r>
            <a:r>
              <a:rPr lang="en-US" sz="1400" dirty="0">
                <a:effectLst/>
                <a:latin typeface="Monaco" pitchFamily="2" charset="77"/>
              </a:rPr>
              <a:t>[</a:t>
            </a:r>
            <a:r>
              <a:rPr lang="en-US" sz="1400" dirty="0">
                <a:solidFill>
                  <a:srgbClr val="BA2121"/>
                </a:solidFill>
                <a:effectLst/>
                <a:latin typeface="Monaco" pitchFamily="2" charset="77"/>
              </a:rPr>
              <a:t>"Carrier"</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DepTimeBlk</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ArrTimeBlk</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effectLst/>
                <a:latin typeface="Monaco" pitchFamily="2" charset="77"/>
              </a:rPr>
              <a:t>                          </a:t>
            </a:r>
            <a:r>
              <a:rPr lang="en-US" sz="1400" dirty="0" err="1">
                <a:effectLst/>
                <a:latin typeface="Monaco" pitchFamily="2" charset="77"/>
              </a:rPr>
              <a:t>convertTo</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toCategorical</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666666"/>
                </a:solidFill>
                <a:effectLst/>
                <a:latin typeface="Monaco" pitchFamily="2" charset="77"/>
              </a:rPr>
              <a:t>.</a:t>
            </a:r>
            <a:r>
              <a:rPr lang="en-US" sz="1400" dirty="0">
                <a:effectLst/>
                <a:latin typeface="Monaco" pitchFamily="2" charset="77"/>
              </a:rPr>
              <a:t>transform(test)</a:t>
            </a:r>
          </a:p>
          <a:p>
            <a:r>
              <a:rPr lang="en-US" sz="1400" dirty="0" err="1">
                <a:effectLst/>
                <a:latin typeface="Monaco" pitchFamily="2" charset="77"/>
              </a:rPr>
              <a:t>lr</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LinearRegression</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setRegParam</a:t>
            </a:r>
            <a:r>
              <a:rPr lang="en-US" sz="1400" dirty="0">
                <a:effectLst/>
                <a:latin typeface="Monaco" pitchFamily="2" charset="77"/>
              </a:rPr>
              <a:t>(</a:t>
            </a:r>
            <a:r>
              <a:rPr lang="en-US" sz="1400" dirty="0">
                <a:solidFill>
                  <a:srgbClr val="666666"/>
                </a:solidFill>
                <a:effectLst/>
                <a:latin typeface="Monaco" pitchFamily="2" charset="77"/>
              </a:rPr>
              <a:t>0.1</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setElasticNetParam</a:t>
            </a:r>
            <a:r>
              <a:rPr lang="en-US" sz="1400" dirty="0">
                <a:effectLst/>
                <a:latin typeface="Monaco" pitchFamily="2" charset="77"/>
              </a:rPr>
              <a:t>(</a:t>
            </a:r>
            <a:r>
              <a:rPr lang="en-US" sz="1400" dirty="0">
                <a:solidFill>
                  <a:srgbClr val="666666"/>
                </a:solidFill>
                <a:effectLst/>
                <a:latin typeface="Monaco" pitchFamily="2" charset="77"/>
              </a:rPr>
              <a:t>0.3</a:t>
            </a:r>
            <a:r>
              <a:rPr lang="en-US" sz="1400" dirty="0">
                <a:effectLst/>
                <a:latin typeface="Monaco" pitchFamily="2" charset="77"/>
              </a:rPr>
              <a:t>)</a:t>
            </a:r>
          </a:p>
          <a:p>
            <a:r>
              <a:rPr lang="en-US" sz="1400" dirty="0">
                <a:effectLst/>
                <a:latin typeface="Monaco" pitchFamily="2" charset="77"/>
              </a:rPr>
              <a:t>model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TrainRegressor</a:t>
            </a:r>
            <a:r>
              <a:rPr lang="en-US" sz="1400" dirty="0">
                <a:effectLst/>
                <a:latin typeface="Monaco" pitchFamily="2" charset="77"/>
              </a:rPr>
              <a:t>(model</a:t>
            </a:r>
            <a:r>
              <a:rPr lang="en-US" sz="1400" dirty="0">
                <a:solidFill>
                  <a:srgbClr val="666666"/>
                </a:solidFill>
                <a:effectLst/>
                <a:latin typeface="Monaco" pitchFamily="2" charset="77"/>
              </a:rPr>
              <a:t>=</a:t>
            </a:r>
            <a:r>
              <a:rPr lang="en-US" sz="1400" dirty="0" err="1">
                <a:effectLst/>
                <a:latin typeface="Monaco" pitchFamily="2" charset="77"/>
              </a:rPr>
              <a:t>lr</a:t>
            </a:r>
            <a:r>
              <a:rPr lang="en-US" sz="1400" dirty="0">
                <a:effectLst/>
                <a:latin typeface="Monaco" pitchFamily="2" charset="77"/>
              </a:rPr>
              <a:t>, </a:t>
            </a:r>
            <a:r>
              <a:rPr lang="en-US" sz="1400" dirty="0" err="1">
                <a:effectLst/>
                <a:latin typeface="Monaco" pitchFamily="2" charset="77"/>
              </a:rPr>
              <a:t>labelCol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ArrDelay</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666666"/>
                </a:solidFill>
                <a:effectLst/>
                <a:latin typeface="Monaco" pitchFamily="2" charset="77"/>
              </a:rPr>
              <a:t>.</a:t>
            </a:r>
            <a:r>
              <a:rPr lang="en-US" sz="1400" dirty="0">
                <a:effectLst/>
                <a:latin typeface="Monaco" pitchFamily="2" charset="77"/>
              </a:rPr>
              <a:t>fit(</a:t>
            </a:r>
            <a:r>
              <a:rPr lang="en-US" sz="1400" dirty="0" err="1">
                <a:effectLst/>
                <a:latin typeface="Monaco" pitchFamily="2" charset="77"/>
              </a:rPr>
              <a:t>trainCat</a:t>
            </a:r>
            <a:r>
              <a:rPr lang="en-US" sz="1400" dirty="0">
                <a:effectLst/>
                <a:latin typeface="Monaco" pitchFamily="2" charset="77"/>
              </a:rPr>
              <a:t>)</a:t>
            </a:r>
          </a:p>
          <a:p>
            <a:endParaRPr lang="en-US" sz="1400" dirty="0">
              <a:latin typeface="Monaco" pitchFamily="2" charset="77"/>
            </a:endParaRPr>
          </a:p>
          <a:p>
            <a:r>
              <a:rPr lang="en-US" sz="1400" dirty="0" err="1">
                <a:effectLst/>
                <a:latin typeface="Monaco" pitchFamily="2" charset="77"/>
              </a:rPr>
              <a:t>scoredData</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model</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testCat</a:t>
            </a:r>
            <a:r>
              <a:rPr lang="en-US" sz="1400" dirty="0">
                <a:effectLst/>
                <a:latin typeface="Monaco" pitchFamily="2" charset="77"/>
              </a:rPr>
              <a:t>)</a:t>
            </a:r>
          </a:p>
        </p:txBody>
      </p:sp>
    </p:spTree>
    <p:extLst>
      <p:ext uri="{BB962C8B-B14F-4D97-AF65-F5344CB8AC3E}">
        <p14:creationId xmlns:p14="http://schemas.microsoft.com/office/powerpoint/2010/main" val="180690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JP" dirty="0"/>
              <a:t>回帰 (共通)</a:t>
            </a:r>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JP" sz="1400" dirty="0"/>
              <a:t>データを用意し、Spark の Dataframe に読み込む</a:t>
            </a:r>
          </a:p>
          <a:p>
            <a:pPr marL="342900" indent="-342900">
              <a:buFont typeface="+mj-lt"/>
              <a:buAutoNum type="arabicPeriod"/>
            </a:pPr>
            <a:r>
              <a:rPr lang="en-JP" sz="1400" dirty="0"/>
              <a:t>データを学習用とテスト用に分ける</a:t>
            </a:r>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246769"/>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sklearn.datasets</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solidFill>
                  <a:srgbClr val="000000"/>
                </a:solidFill>
                <a:effectLst/>
                <a:latin typeface="Monaco" pitchFamily="2" charset="77"/>
              </a:rPr>
              <a:t> </a:t>
            </a:r>
            <a:r>
              <a:rPr lang="en-US" sz="1400" dirty="0" err="1">
                <a:effectLst/>
                <a:latin typeface="Monaco" pitchFamily="2" charset="77"/>
              </a:rPr>
              <a:t>load_boston</a:t>
            </a:r>
            <a:endParaRPr lang="en-US" sz="1400" dirty="0">
              <a:effectLst/>
              <a:latin typeface="Monaco" pitchFamily="2" charset="77"/>
            </a:endParaRPr>
          </a:p>
          <a:p>
            <a:endParaRPr lang="en-US" sz="1400" dirty="0">
              <a:latin typeface="Monaco" pitchFamily="2" charset="77"/>
            </a:endParaRPr>
          </a:p>
          <a:p>
            <a:r>
              <a:rPr lang="en-US" sz="1400" dirty="0" err="1">
                <a:effectLst/>
                <a:latin typeface="Monaco" pitchFamily="2" charset="77"/>
              </a:rPr>
              <a:t>boston</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load_boston</a:t>
            </a:r>
            <a:r>
              <a:rPr lang="en-US" sz="1400" dirty="0">
                <a:effectLst/>
                <a:latin typeface="Monaco" pitchFamily="2" charset="77"/>
              </a:rPr>
              <a:t>()</a:t>
            </a:r>
          </a:p>
          <a:p>
            <a:endParaRPr lang="en-US" sz="1400" dirty="0">
              <a:effectLst/>
              <a:latin typeface="Monaco" pitchFamily="2" charset="77"/>
            </a:endParaRPr>
          </a:p>
          <a:p>
            <a:r>
              <a:rPr lang="en-US" sz="1400" dirty="0" err="1">
                <a:effectLst/>
                <a:latin typeface="Monaco" pitchFamily="2" charset="77"/>
              </a:rPr>
              <a:t>feature_cols</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a:solidFill>
                  <a:srgbClr val="BA2121"/>
                </a:solidFill>
                <a:effectLst/>
                <a:latin typeface="Monaco" pitchFamily="2" charset="77"/>
              </a:rPr>
              <a:t>'f'</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a:solidFill>
                  <a:srgbClr val="008000"/>
                </a:solidFill>
                <a:effectLst/>
                <a:latin typeface="Monaco" pitchFamily="2" charset="77"/>
              </a:rPr>
              <a:t>str</a:t>
            </a:r>
            <a:r>
              <a:rPr lang="en-US" sz="1400" dirty="0">
                <a:effectLst/>
                <a:latin typeface="Monaco" pitchFamily="2" charset="77"/>
              </a:rPr>
              <a:t>(</a:t>
            </a:r>
            <a:r>
              <a:rPr lang="en-US" sz="1400" dirty="0" err="1">
                <a:effectLst/>
                <a:latin typeface="Monaco" pitchFamily="2" charset="77"/>
              </a:rPr>
              <a:t>i</a:t>
            </a:r>
            <a:r>
              <a:rPr lang="en-US" sz="1400" dirty="0">
                <a:effectLst/>
                <a:latin typeface="Monaco" pitchFamily="2" charset="77"/>
              </a:rPr>
              <a:t>) </a:t>
            </a:r>
            <a:r>
              <a:rPr lang="en-US" sz="1400" dirty="0">
                <a:solidFill>
                  <a:srgbClr val="008000"/>
                </a:solidFill>
                <a:effectLst/>
                <a:latin typeface="Monaco" pitchFamily="2" charset="77"/>
              </a:rPr>
              <a:t>for</a:t>
            </a:r>
            <a:r>
              <a:rPr lang="en-US" sz="1400" dirty="0">
                <a:effectLst/>
                <a:latin typeface="Monaco" pitchFamily="2" charset="77"/>
              </a:rPr>
              <a:t> </a:t>
            </a:r>
            <a:r>
              <a:rPr lang="en-US" sz="1400" dirty="0" err="1">
                <a:effectLst/>
                <a:latin typeface="Monaco" pitchFamily="2" charset="77"/>
              </a:rPr>
              <a:t>i</a:t>
            </a:r>
            <a:r>
              <a:rPr lang="en-US" sz="1400" dirty="0">
                <a:effectLst/>
                <a:latin typeface="Monaco" pitchFamily="2" charset="77"/>
              </a:rPr>
              <a:t> </a:t>
            </a:r>
            <a:r>
              <a:rPr lang="en-US" sz="1400" dirty="0">
                <a:solidFill>
                  <a:srgbClr val="AA22FF"/>
                </a:solidFill>
                <a:effectLst/>
                <a:latin typeface="Monaco" pitchFamily="2" charset="77"/>
              </a:rPr>
              <a:t>in</a:t>
            </a:r>
            <a:r>
              <a:rPr lang="en-US" sz="1400" dirty="0">
                <a:effectLst/>
                <a:latin typeface="Monaco" pitchFamily="2" charset="77"/>
              </a:rPr>
              <a:t> </a:t>
            </a:r>
            <a:r>
              <a:rPr lang="en-US" sz="1400" dirty="0">
                <a:solidFill>
                  <a:srgbClr val="008000"/>
                </a:solidFill>
                <a:effectLst/>
                <a:latin typeface="Monaco" pitchFamily="2" charset="77"/>
              </a:rPr>
              <a:t>range</a:t>
            </a:r>
            <a:r>
              <a:rPr lang="en-US" sz="1400" dirty="0">
                <a:effectLst/>
                <a:latin typeface="Monaco" pitchFamily="2" charset="77"/>
              </a:rPr>
              <a:t>(</a:t>
            </a:r>
            <a:r>
              <a:rPr lang="en-US" sz="1400" dirty="0" err="1">
                <a:effectLst/>
                <a:latin typeface="Monaco" pitchFamily="2" charset="77"/>
              </a:rPr>
              <a:t>boston</a:t>
            </a:r>
            <a:r>
              <a:rPr lang="en-US" sz="1400" dirty="0" err="1">
                <a:solidFill>
                  <a:srgbClr val="666666"/>
                </a:solidFill>
                <a:effectLst/>
                <a:latin typeface="Monaco" pitchFamily="2" charset="77"/>
              </a:rPr>
              <a:t>.</a:t>
            </a:r>
            <a:r>
              <a:rPr lang="en-US" sz="1400" dirty="0" err="1">
                <a:effectLst/>
                <a:latin typeface="Monaco" pitchFamily="2" charset="77"/>
              </a:rPr>
              <a:t>data</a:t>
            </a:r>
            <a:r>
              <a:rPr lang="en-US" sz="1400" dirty="0" err="1">
                <a:solidFill>
                  <a:srgbClr val="666666"/>
                </a:solidFill>
                <a:effectLst/>
                <a:latin typeface="Monaco" pitchFamily="2" charset="77"/>
              </a:rPr>
              <a:t>.</a:t>
            </a:r>
            <a:r>
              <a:rPr lang="en-US" sz="1400" dirty="0" err="1">
                <a:effectLst/>
                <a:latin typeface="Monaco" pitchFamily="2" charset="77"/>
              </a:rPr>
              <a:t>shape</a:t>
            </a:r>
            <a:r>
              <a:rPr lang="en-US" sz="1400" dirty="0">
                <a:effectLst/>
                <a:latin typeface="Monaco" pitchFamily="2" charset="77"/>
              </a:rPr>
              <a:t>[</a:t>
            </a:r>
            <a:r>
              <a:rPr lang="en-US" sz="1400" dirty="0">
                <a:solidFill>
                  <a:srgbClr val="666666"/>
                </a:solidFill>
                <a:effectLst/>
                <a:latin typeface="Monaco" pitchFamily="2" charset="77"/>
              </a:rPr>
              <a:t>1</a:t>
            </a:r>
            <a:r>
              <a:rPr lang="en-US" sz="1400" dirty="0">
                <a:effectLst/>
                <a:latin typeface="Monaco" pitchFamily="2" charset="77"/>
              </a:rPr>
              <a:t>])]</a:t>
            </a:r>
          </a:p>
          <a:p>
            <a:r>
              <a:rPr lang="en-US" sz="1400" dirty="0">
                <a:effectLst/>
                <a:latin typeface="Monaco" pitchFamily="2" charset="77"/>
              </a:rPr>
              <a:t>header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a:solidFill>
                  <a:srgbClr val="BA2121"/>
                </a:solidFill>
                <a:effectLst/>
                <a:latin typeface="Monaco" pitchFamily="2" charset="77"/>
              </a:rPr>
              <a:t>'target'</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feature_cols</a:t>
            </a:r>
            <a:endParaRPr lang="en-US" sz="1400" dirty="0">
              <a:effectLst/>
              <a:latin typeface="Monaco" pitchFamily="2" charset="77"/>
            </a:endParaRPr>
          </a:p>
          <a:p>
            <a:r>
              <a:rPr lang="en-US" sz="1400" dirty="0">
                <a:effectLst/>
                <a:latin typeface="Monaco" pitchFamily="2" charset="77"/>
              </a:rPr>
              <a:t>df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spark</a:t>
            </a:r>
            <a:r>
              <a:rPr lang="en-US" sz="1400" dirty="0" err="1">
                <a:solidFill>
                  <a:srgbClr val="666666"/>
                </a:solidFill>
                <a:effectLst/>
                <a:latin typeface="Monaco" pitchFamily="2" charset="77"/>
              </a:rPr>
              <a:t>.</a:t>
            </a:r>
            <a:r>
              <a:rPr lang="en-US" sz="1400" dirty="0" err="1">
                <a:effectLst/>
                <a:latin typeface="Monaco" pitchFamily="2" charset="77"/>
              </a:rPr>
              <a:t>createDataFrame</a:t>
            </a:r>
            <a:r>
              <a:rPr lang="en-US" sz="1400" dirty="0">
                <a:effectLst/>
                <a:latin typeface="Monaco" pitchFamily="2" charset="77"/>
              </a:rPr>
              <a:t>(</a:t>
            </a:r>
            <a:r>
              <a:rPr lang="en-US" sz="1400" dirty="0" err="1">
                <a:effectLst/>
                <a:latin typeface="Monaco" pitchFamily="2" charset="77"/>
              </a:rPr>
              <a:t>pd</a:t>
            </a:r>
            <a:r>
              <a:rPr lang="en-US" sz="1400" dirty="0" err="1">
                <a:solidFill>
                  <a:srgbClr val="666666"/>
                </a:solidFill>
                <a:effectLst/>
                <a:latin typeface="Monaco" pitchFamily="2" charset="77"/>
              </a:rPr>
              <a:t>.</a:t>
            </a:r>
            <a:r>
              <a:rPr lang="en-US" sz="1400" dirty="0" err="1">
                <a:effectLst/>
                <a:latin typeface="Monaco" pitchFamily="2" charset="77"/>
              </a:rPr>
              <a:t>DataFrame</a:t>
            </a:r>
            <a:r>
              <a:rPr lang="en-US" sz="1400" dirty="0">
                <a:effectLst/>
                <a:latin typeface="Monaco" pitchFamily="2" charset="77"/>
              </a:rPr>
              <a:t>(data</a:t>
            </a:r>
            <a:r>
              <a:rPr lang="en-US" sz="1400" dirty="0">
                <a:solidFill>
                  <a:srgbClr val="666666"/>
                </a:solidFill>
                <a:effectLst/>
                <a:latin typeface="Monaco" pitchFamily="2" charset="77"/>
              </a:rPr>
              <a:t>=</a:t>
            </a:r>
            <a:r>
              <a:rPr lang="en-US" sz="1400" dirty="0" err="1">
                <a:effectLst/>
                <a:latin typeface="Monaco" pitchFamily="2" charset="77"/>
              </a:rPr>
              <a:t>np</a:t>
            </a:r>
            <a:r>
              <a:rPr lang="en-US" sz="1400" dirty="0" err="1">
                <a:solidFill>
                  <a:srgbClr val="666666"/>
                </a:solidFill>
                <a:effectLst/>
                <a:latin typeface="Monaco" pitchFamily="2" charset="77"/>
              </a:rPr>
              <a:t>.</a:t>
            </a:r>
            <a:r>
              <a:rPr lang="en-US" sz="1400" dirty="0" err="1">
                <a:effectLst/>
                <a:latin typeface="Monaco" pitchFamily="2" charset="77"/>
              </a:rPr>
              <a:t>column_stack</a:t>
            </a:r>
            <a:r>
              <a:rPr lang="en-US" sz="1400" dirty="0">
                <a:effectLst/>
                <a:latin typeface="Monaco" pitchFamily="2" charset="77"/>
              </a:rPr>
              <a:t>((</a:t>
            </a:r>
            <a:r>
              <a:rPr lang="en-US" sz="1400" dirty="0" err="1">
                <a:effectLst/>
                <a:latin typeface="Monaco" pitchFamily="2" charset="77"/>
              </a:rPr>
              <a:t>boston</a:t>
            </a:r>
            <a:r>
              <a:rPr lang="en-US" sz="1400" dirty="0" err="1">
                <a:solidFill>
                  <a:srgbClr val="666666"/>
                </a:solidFill>
                <a:effectLst/>
                <a:latin typeface="Monaco" pitchFamily="2" charset="77"/>
              </a:rPr>
              <a:t>.</a:t>
            </a:r>
            <a:r>
              <a:rPr lang="en-US" sz="1400" dirty="0" err="1">
                <a:effectLst/>
                <a:latin typeface="Monaco" pitchFamily="2" charset="77"/>
              </a:rPr>
              <a:t>target</a:t>
            </a:r>
            <a:r>
              <a:rPr lang="en-US" sz="1400" dirty="0">
                <a:effectLst/>
                <a:latin typeface="Monaco" pitchFamily="2" charset="77"/>
              </a:rPr>
              <a:t>, </a:t>
            </a:r>
            <a:r>
              <a:rPr lang="en-US" sz="1400" dirty="0" err="1">
                <a:effectLst/>
                <a:latin typeface="Monaco" pitchFamily="2" charset="77"/>
              </a:rPr>
              <a:t>boston</a:t>
            </a:r>
            <a:r>
              <a:rPr lang="en-US" sz="1400" dirty="0" err="1">
                <a:solidFill>
                  <a:srgbClr val="666666"/>
                </a:solidFill>
                <a:effectLst/>
                <a:latin typeface="Monaco" pitchFamily="2" charset="77"/>
              </a:rPr>
              <a:t>.</a:t>
            </a:r>
            <a:r>
              <a:rPr lang="en-US" sz="1400" dirty="0" err="1">
                <a:effectLst/>
                <a:latin typeface="Monaco" pitchFamily="2" charset="77"/>
              </a:rPr>
              <a:t>data</a:t>
            </a:r>
            <a:r>
              <a:rPr lang="en-US" sz="1400" dirty="0">
                <a:effectLst/>
                <a:latin typeface="Monaco" pitchFamily="2" charset="77"/>
              </a:rPr>
              <a:t>)), columns</a:t>
            </a:r>
            <a:r>
              <a:rPr lang="en-US" sz="1400" dirty="0">
                <a:solidFill>
                  <a:srgbClr val="666666"/>
                </a:solidFill>
                <a:effectLst/>
                <a:latin typeface="Monaco" pitchFamily="2" charset="77"/>
              </a:rPr>
              <a:t>=</a:t>
            </a:r>
            <a:r>
              <a:rPr lang="en-US" sz="1400" dirty="0">
                <a:effectLst/>
                <a:latin typeface="Monaco" pitchFamily="2" charset="77"/>
              </a:rPr>
              <a:t>header))</a:t>
            </a:r>
            <a:r>
              <a:rPr lang="en-US" sz="1400" dirty="0">
                <a:solidFill>
                  <a:srgbClr val="666666"/>
                </a:solidFill>
                <a:effectLst/>
                <a:latin typeface="Monaco" pitchFamily="2" charset="77"/>
              </a:rPr>
              <a:t>.</a:t>
            </a:r>
            <a:r>
              <a:rPr lang="en-US" sz="1400" dirty="0">
                <a:effectLst/>
                <a:latin typeface="Monaco" pitchFamily="2" charset="77"/>
              </a:rPr>
              <a:t>repartition(</a:t>
            </a:r>
            <a:r>
              <a:rPr lang="en-US" sz="1400" dirty="0">
                <a:solidFill>
                  <a:srgbClr val="666666"/>
                </a:solidFill>
                <a:effectLst/>
                <a:latin typeface="Monaco" pitchFamily="2" charset="77"/>
              </a:rPr>
              <a:t>1</a:t>
            </a:r>
            <a:r>
              <a:rPr lang="en-US" sz="1400" dirty="0">
                <a:effectLst/>
                <a:latin typeface="Monaco" pitchFamily="2" charset="77"/>
              </a:rPr>
              <a:t>)</a:t>
            </a:r>
          </a:p>
          <a:p>
            <a:endParaRPr lang="en-US" sz="1400" dirty="0">
              <a:latin typeface="Monaco" pitchFamily="2" charset="77"/>
            </a:endParaRPr>
          </a:p>
          <a:p>
            <a:r>
              <a:rPr lang="en-US" sz="1400" dirty="0" err="1">
                <a:effectLst/>
                <a:latin typeface="Monaco" pitchFamily="2" charset="77"/>
              </a:rPr>
              <a:t>train_data</a:t>
            </a:r>
            <a:r>
              <a:rPr lang="en-US" sz="1400" dirty="0">
                <a:effectLst/>
                <a:latin typeface="Monaco" pitchFamily="2" charset="77"/>
              </a:rPr>
              <a:t>, </a:t>
            </a:r>
            <a:r>
              <a:rPr lang="en-US" sz="1400" dirty="0" err="1">
                <a:effectLst/>
                <a:latin typeface="Monaco" pitchFamily="2" charset="77"/>
              </a:rPr>
              <a:t>test_data</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df</a:t>
            </a:r>
            <a:r>
              <a:rPr lang="en-US" sz="1400" dirty="0" err="1">
                <a:solidFill>
                  <a:srgbClr val="666666"/>
                </a:solidFill>
                <a:effectLst/>
                <a:latin typeface="Monaco" pitchFamily="2" charset="77"/>
              </a:rPr>
              <a:t>.</a:t>
            </a:r>
            <a:r>
              <a:rPr lang="en-US" sz="1400" dirty="0" err="1">
                <a:effectLst/>
                <a:latin typeface="Monaco" pitchFamily="2" charset="77"/>
              </a:rPr>
              <a:t>randomSplit</a:t>
            </a:r>
            <a:r>
              <a:rPr lang="en-US" sz="1400" dirty="0">
                <a:effectLst/>
                <a:latin typeface="Monaco" pitchFamily="2" charset="77"/>
              </a:rPr>
              <a:t>([</a:t>
            </a:r>
            <a:r>
              <a:rPr lang="en-US" sz="1400" dirty="0">
                <a:solidFill>
                  <a:srgbClr val="666666"/>
                </a:solidFill>
                <a:effectLst/>
                <a:latin typeface="Monaco" pitchFamily="2" charset="77"/>
              </a:rPr>
              <a:t>0.75</a:t>
            </a:r>
            <a:r>
              <a:rPr lang="en-US" sz="1400" dirty="0">
                <a:effectLst/>
                <a:latin typeface="Monaco" pitchFamily="2" charset="77"/>
              </a:rPr>
              <a:t>, </a:t>
            </a:r>
            <a:r>
              <a:rPr lang="en-US" sz="1400" dirty="0">
                <a:solidFill>
                  <a:srgbClr val="666666"/>
                </a:solidFill>
                <a:effectLst/>
                <a:latin typeface="Monaco" pitchFamily="2" charset="77"/>
              </a:rPr>
              <a:t>0.25</a:t>
            </a:r>
            <a:r>
              <a:rPr lang="en-US" sz="1400" dirty="0">
                <a:effectLst/>
                <a:latin typeface="Monaco" pitchFamily="2" charset="77"/>
              </a:rPr>
              <a:t>], seed</a:t>
            </a:r>
            <a:r>
              <a:rPr lang="en-US" sz="1400" dirty="0">
                <a:solidFill>
                  <a:srgbClr val="666666"/>
                </a:solidFill>
                <a:effectLst/>
                <a:latin typeface="Monaco" pitchFamily="2" charset="77"/>
              </a:rPr>
              <a:t>=42</a:t>
            </a:r>
            <a:r>
              <a:rPr lang="en-US" sz="1400" dirty="0">
                <a:effectLst/>
                <a:latin typeface="Monaco" pitchFamily="2" charset="77"/>
              </a:rPr>
              <a:t>)</a:t>
            </a:r>
          </a:p>
        </p:txBody>
      </p:sp>
    </p:spTree>
    <p:extLst>
      <p:ext uri="{BB962C8B-B14F-4D97-AF65-F5344CB8AC3E}">
        <p14:creationId xmlns:p14="http://schemas.microsoft.com/office/powerpoint/2010/main" val="14726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JP" dirty="0"/>
              <a:t>回帰 (Linear Regressor)</a:t>
            </a:r>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startAt="3"/>
            </a:pPr>
            <a:r>
              <a:rPr lang="en-JP" sz="1400" dirty="0"/>
              <a:t>用意したデータを Linear Regressor 用のフォーマットに変換する</a:t>
            </a:r>
          </a:p>
          <a:p>
            <a:pPr marL="342900" indent="-342900">
              <a:buFont typeface="+mj-lt"/>
              <a:buAutoNum type="arabicPeriod" startAt="3"/>
            </a:pPr>
            <a:r>
              <a:rPr lang="en-JP" sz="1400" dirty="0"/>
              <a:t>線形回帰用のクラスをインスタンス化する</a:t>
            </a:r>
          </a:p>
          <a:p>
            <a:pPr marL="342900" indent="-342900">
              <a:buFont typeface="+mj-lt"/>
              <a:buAutoNum type="arabicPeriod" startAt="3"/>
            </a:pPr>
            <a:r>
              <a:rPr lang="en-JP" sz="1400" dirty="0"/>
              <a:t>学習を行う</a:t>
            </a:r>
          </a:p>
          <a:p>
            <a:pPr marL="342900" indent="-342900">
              <a:buFont typeface="+mj-lt"/>
              <a:buAutoNum type="arabicPeriod" startAt="3"/>
            </a:pPr>
            <a:r>
              <a:rPr lang="en-JP" sz="1400" dirty="0"/>
              <a:t>テストを行う</a:t>
            </a:r>
          </a:p>
          <a:p>
            <a:pPr marL="342900" indent="-342900">
              <a:buFont typeface="+mj-lt"/>
              <a:buAutoNum type="arabicPeriod" startAt="3"/>
            </a:pPr>
            <a:endParaRPr lang="en-JP" sz="1400" dirty="0"/>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462213"/>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effectLst/>
                <a:latin typeface="Monaco" pitchFamily="2" charset="77"/>
              </a:rPr>
              <a:t> </a:t>
            </a:r>
            <a:r>
              <a:rPr lang="en-US" sz="1400" dirty="0" err="1">
                <a:solidFill>
                  <a:srgbClr val="0000FF"/>
                </a:solidFill>
                <a:effectLst/>
                <a:latin typeface="Monaco" pitchFamily="2" charset="77"/>
              </a:rPr>
              <a:t>pyspark.ml.feature</a:t>
            </a:r>
            <a:r>
              <a:rPr lang="en-US" sz="1400" dirty="0">
                <a:effectLst/>
                <a:latin typeface="Monaco" pitchFamily="2" charset="77"/>
              </a:rPr>
              <a:t> </a:t>
            </a:r>
            <a:r>
              <a:rPr lang="en-US" sz="1400" dirty="0">
                <a:solidFill>
                  <a:srgbClr val="008000"/>
                </a:solidFill>
                <a:effectLst/>
                <a:latin typeface="Monaco" pitchFamily="2" charset="77"/>
              </a:rPr>
              <a:t>import</a:t>
            </a:r>
            <a:r>
              <a:rPr lang="en-US" sz="1400" dirty="0">
                <a:effectLst/>
                <a:latin typeface="Monaco" pitchFamily="2" charset="77"/>
              </a:rPr>
              <a:t> </a:t>
            </a:r>
            <a:r>
              <a:rPr lang="en-US" sz="1400" dirty="0" err="1">
                <a:effectLst/>
                <a:latin typeface="Monaco" pitchFamily="2" charset="77"/>
              </a:rPr>
              <a:t>VectorAssembler</a:t>
            </a:r>
            <a:endParaRPr lang="en-US" sz="1400" dirty="0">
              <a:effectLst/>
              <a:latin typeface="Monaco" pitchFamily="2" charset="77"/>
            </a:endParaRPr>
          </a:p>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pyspark.ml.regression</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solidFill>
                  <a:srgbClr val="000000"/>
                </a:solidFill>
                <a:effectLst/>
                <a:latin typeface="Monaco" pitchFamily="2" charset="77"/>
              </a:rPr>
              <a:t> </a:t>
            </a:r>
            <a:r>
              <a:rPr lang="en-US" sz="1400" dirty="0" err="1">
                <a:solidFill>
                  <a:srgbClr val="000000"/>
                </a:solidFill>
                <a:effectLst/>
                <a:latin typeface="Monaco" pitchFamily="2" charset="77"/>
              </a:rPr>
              <a:t>LinearRegression</a:t>
            </a:r>
            <a:endParaRPr lang="en-US" sz="1400" dirty="0">
              <a:effectLst/>
              <a:latin typeface="Monaco" pitchFamily="2" charset="77"/>
            </a:endParaRPr>
          </a:p>
          <a:p>
            <a:endParaRPr lang="en-US" sz="1400" dirty="0">
              <a:latin typeface="Monaco" pitchFamily="2" charset="77"/>
            </a:endParaRPr>
          </a:p>
          <a:p>
            <a:r>
              <a:rPr lang="en-US" sz="1400" dirty="0" err="1">
                <a:effectLst/>
                <a:latin typeface="Monaco" pitchFamily="2" charset="77"/>
              </a:rPr>
              <a:t>featurizer</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VectorAssembler</a:t>
            </a:r>
            <a:r>
              <a:rPr lang="en-US" sz="1400" dirty="0">
                <a:effectLst/>
                <a:latin typeface="Monaco" pitchFamily="2" charset="77"/>
              </a:rPr>
              <a:t>(</a:t>
            </a:r>
            <a:r>
              <a:rPr lang="en-US" sz="1400" dirty="0" err="1">
                <a:effectLst/>
                <a:latin typeface="Monaco" pitchFamily="2" charset="77"/>
              </a:rPr>
              <a:t>inputCols</a:t>
            </a:r>
            <a:r>
              <a:rPr lang="en-US" sz="1400" dirty="0">
                <a:solidFill>
                  <a:srgbClr val="666666"/>
                </a:solidFill>
                <a:effectLst/>
                <a:latin typeface="Monaco" pitchFamily="2" charset="77"/>
              </a:rPr>
              <a:t>=</a:t>
            </a:r>
            <a:r>
              <a:rPr lang="en-US" sz="1400" dirty="0" err="1">
                <a:effectLst/>
                <a:latin typeface="Monaco" pitchFamily="2" charset="77"/>
              </a:rPr>
              <a:t>feature_cols</a:t>
            </a:r>
            <a:r>
              <a:rPr lang="en-US" sz="1400" dirty="0">
                <a:effectLst/>
                <a:latin typeface="Monaco" pitchFamily="2" charset="77"/>
              </a:rPr>
              <a:t>, </a:t>
            </a:r>
            <a:r>
              <a:rPr lang="en-US" sz="1400" dirty="0" err="1">
                <a:effectLst/>
                <a:latin typeface="Monaco" pitchFamily="2" charset="77"/>
              </a:rPr>
              <a:t>outputCol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'features'</a:t>
            </a:r>
            <a:r>
              <a:rPr lang="en-US" sz="1400" dirty="0">
                <a:effectLst/>
                <a:latin typeface="Monaco" pitchFamily="2" charset="77"/>
              </a:rPr>
              <a:t>)</a:t>
            </a:r>
          </a:p>
          <a:p>
            <a:r>
              <a:rPr lang="en-US" sz="1400" dirty="0" err="1">
                <a:effectLst/>
                <a:latin typeface="Monaco" pitchFamily="2" charset="77"/>
              </a:rPr>
              <a:t>lr_train_data</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featurizer</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train_data</a:t>
            </a:r>
            <a:r>
              <a:rPr lang="en-US" sz="1400" dirty="0">
                <a:effectLst/>
                <a:latin typeface="Monaco" pitchFamily="2" charset="77"/>
              </a:rPr>
              <a:t>)[</a:t>
            </a:r>
            <a:r>
              <a:rPr lang="en-US" sz="1400" dirty="0">
                <a:solidFill>
                  <a:srgbClr val="BA2121"/>
                </a:solidFill>
                <a:effectLst/>
                <a:latin typeface="Monaco" pitchFamily="2" charset="77"/>
              </a:rPr>
              <a:t>'target'</a:t>
            </a:r>
            <a:r>
              <a:rPr lang="en-US" sz="1400" dirty="0">
                <a:effectLst/>
                <a:latin typeface="Monaco" pitchFamily="2" charset="77"/>
              </a:rPr>
              <a:t>, </a:t>
            </a:r>
            <a:r>
              <a:rPr lang="en-US" sz="1400" dirty="0">
                <a:solidFill>
                  <a:srgbClr val="BA2121"/>
                </a:solidFill>
                <a:effectLst/>
                <a:latin typeface="Monaco" pitchFamily="2" charset="77"/>
              </a:rPr>
              <a:t>'features'</a:t>
            </a:r>
            <a:r>
              <a:rPr lang="en-US" sz="1400" dirty="0">
                <a:effectLst/>
                <a:latin typeface="Monaco" pitchFamily="2" charset="77"/>
              </a:rPr>
              <a:t>]</a:t>
            </a:r>
          </a:p>
          <a:p>
            <a:r>
              <a:rPr lang="en-US" sz="1400" dirty="0" err="1">
                <a:effectLst/>
                <a:latin typeface="Monaco" pitchFamily="2" charset="77"/>
              </a:rPr>
              <a:t>lr_test_data</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featurizer</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test_data</a:t>
            </a:r>
            <a:r>
              <a:rPr lang="en-US" sz="1400" dirty="0">
                <a:effectLst/>
                <a:latin typeface="Monaco" pitchFamily="2" charset="77"/>
              </a:rPr>
              <a:t>)[</a:t>
            </a:r>
            <a:r>
              <a:rPr lang="en-US" sz="1400" dirty="0">
                <a:solidFill>
                  <a:srgbClr val="BA2121"/>
                </a:solidFill>
                <a:effectLst/>
                <a:latin typeface="Monaco" pitchFamily="2" charset="77"/>
              </a:rPr>
              <a:t>'target'</a:t>
            </a:r>
            <a:r>
              <a:rPr lang="en-US" sz="1400" dirty="0">
                <a:effectLst/>
                <a:latin typeface="Monaco" pitchFamily="2" charset="77"/>
              </a:rPr>
              <a:t>, </a:t>
            </a:r>
            <a:r>
              <a:rPr lang="en-US" sz="1400" dirty="0">
                <a:solidFill>
                  <a:srgbClr val="BA2121"/>
                </a:solidFill>
                <a:effectLst/>
                <a:latin typeface="Monaco" pitchFamily="2" charset="77"/>
              </a:rPr>
              <a:t>'features’</a:t>
            </a:r>
            <a:r>
              <a:rPr lang="en-US" sz="1400" dirty="0">
                <a:effectLst/>
                <a:latin typeface="Monaco" pitchFamily="2" charset="77"/>
              </a:rPr>
              <a:t>]</a:t>
            </a:r>
          </a:p>
          <a:p>
            <a:endParaRPr lang="en-US" sz="1400" dirty="0">
              <a:latin typeface="Monaco" pitchFamily="2" charset="77"/>
            </a:endParaRPr>
          </a:p>
          <a:p>
            <a:r>
              <a:rPr lang="en-US" sz="1400" dirty="0" err="1">
                <a:effectLst/>
                <a:latin typeface="Monaco" pitchFamily="2" charset="77"/>
              </a:rPr>
              <a:t>lr</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LinearRegression</a:t>
            </a:r>
            <a:r>
              <a:rPr lang="en-US" sz="1400" dirty="0">
                <a:effectLst/>
                <a:latin typeface="Monaco" pitchFamily="2" charset="77"/>
              </a:rPr>
              <a:t>(</a:t>
            </a:r>
            <a:r>
              <a:rPr lang="en-US" sz="1400" dirty="0" err="1">
                <a:effectLst/>
                <a:latin typeface="Monaco" pitchFamily="2" charset="77"/>
              </a:rPr>
              <a:t>labelCol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'target'</a:t>
            </a:r>
            <a:r>
              <a:rPr lang="en-US" sz="1400" dirty="0">
                <a:effectLst/>
                <a:latin typeface="Monaco" pitchFamily="2" charset="77"/>
              </a:rPr>
              <a:t>)</a:t>
            </a:r>
          </a:p>
          <a:p>
            <a:endParaRPr lang="en-US" sz="1400" dirty="0">
              <a:effectLst/>
              <a:latin typeface="Monaco" pitchFamily="2" charset="77"/>
            </a:endParaRPr>
          </a:p>
          <a:p>
            <a:r>
              <a:rPr lang="en-US" sz="1400" dirty="0" err="1">
                <a:effectLst/>
                <a:latin typeface="Monaco" pitchFamily="2" charset="77"/>
              </a:rPr>
              <a:t>lr_model</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lr</a:t>
            </a:r>
            <a:r>
              <a:rPr lang="en-US" sz="1400" dirty="0" err="1">
                <a:solidFill>
                  <a:srgbClr val="666666"/>
                </a:solidFill>
                <a:effectLst/>
                <a:latin typeface="Monaco" pitchFamily="2" charset="77"/>
              </a:rPr>
              <a:t>.</a:t>
            </a:r>
            <a:r>
              <a:rPr lang="en-US" sz="1400" dirty="0" err="1">
                <a:effectLst/>
                <a:latin typeface="Monaco" pitchFamily="2" charset="77"/>
              </a:rPr>
              <a:t>fit</a:t>
            </a:r>
            <a:r>
              <a:rPr lang="en-US" sz="1400" dirty="0">
                <a:effectLst/>
                <a:latin typeface="Monaco" pitchFamily="2" charset="77"/>
              </a:rPr>
              <a:t>(</a:t>
            </a:r>
            <a:r>
              <a:rPr lang="en-US" sz="1400" dirty="0" err="1">
                <a:effectLst/>
                <a:latin typeface="Monaco" pitchFamily="2" charset="77"/>
              </a:rPr>
              <a:t>lr_train_data</a:t>
            </a:r>
            <a:r>
              <a:rPr lang="en-US" sz="1400" dirty="0">
                <a:effectLst/>
                <a:latin typeface="Monaco" pitchFamily="2" charset="77"/>
              </a:rPr>
              <a:t>)</a:t>
            </a:r>
          </a:p>
          <a:p>
            <a:r>
              <a:rPr lang="en-US" sz="1400" dirty="0" err="1">
                <a:effectLst/>
                <a:latin typeface="Monaco" pitchFamily="2" charset="77"/>
              </a:rPr>
              <a:t>lr_predictions</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lr_model</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lr_test_data</a:t>
            </a:r>
            <a:r>
              <a:rPr lang="en-US" sz="1400" dirty="0">
                <a:effectLst/>
                <a:latin typeface="Monaco" pitchFamily="2" charset="77"/>
              </a:rPr>
              <a:t>)</a:t>
            </a:r>
          </a:p>
        </p:txBody>
      </p:sp>
    </p:spTree>
    <p:extLst>
      <p:ext uri="{BB962C8B-B14F-4D97-AF65-F5344CB8AC3E}">
        <p14:creationId xmlns:p14="http://schemas.microsoft.com/office/powerpoint/2010/main" val="36492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JP" dirty="0"/>
              <a:t>回帰 (LightGBM)</a:t>
            </a:r>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startAt="3"/>
            </a:pPr>
            <a:r>
              <a:rPr lang="en-JP" sz="1400" dirty="0"/>
              <a:t>LightGBM 用の回帰クラスをインスタンス化する</a:t>
            </a:r>
          </a:p>
          <a:p>
            <a:pPr marL="342900" indent="-342900">
              <a:buFont typeface="+mj-lt"/>
              <a:buAutoNum type="arabicPeriod" startAt="3"/>
            </a:pPr>
            <a:r>
              <a:rPr lang="en-JP" sz="1400" dirty="0"/>
              <a:t>学習を行う</a:t>
            </a:r>
          </a:p>
          <a:p>
            <a:pPr marL="342900" indent="-342900">
              <a:buFont typeface="+mj-lt"/>
              <a:buAutoNum type="arabicPeriod" startAt="3"/>
            </a:pPr>
            <a:r>
              <a:rPr lang="en-JP" sz="1400" dirty="0"/>
              <a:t>テストを行う</a:t>
            </a:r>
          </a:p>
          <a:p>
            <a:pPr marL="342900" indent="-342900">
              <a:buFont typeface="+mj-lt"/>
              <a:buAutoNum type="arabicPeriod" startAt="3"/>
            </a:pPr>
            <a:endParaRPr lang="en-JP" sz="1400" dirty="0"/>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893100"/>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effectLst/>
                <a:latin typeface="Monaco" pitchFamily="2" charset="77"/>
              </a:rPr>
              <a:t> </a:t>
            </a:r>
            <a:r>
              <a:rPr lang="en-US" sz="1400" dirty="0" err="1">
                <a:solidFill>
                  <a:srgbClr val="0000FF"/>
                </a:solidFill>
                <a:effectLst/>
                <a:latin typeface="Monaco" pitchFamily="2" charset="77"/>
              </a:rPr>
              <a:t>synapse.ml.lightgbm</a:t>
            </a:r>
            <a:r>
              <a:rPr lang="en-US" sz="1400" dirty="0">
                <a:effectLst/>
                <a:latin typeface="Monaco" pitchFamily="2" charset="77"/>
              </a:rPr>
              <a:t> </a:t>
            </a:r>
            <a:r>
              <a:rPr lang="en-US" sz="1400" dirty="0">
                <a:solidFill>
                  <a:srgbClr val="008000"/>
                </a:solidFill>
                <a:effectLst/>
                <a:latin typeface="Monaco" pitchFamily="2" charset="77"/>
              </a:rPr>
              <a:t>import</a:t>
            </a:r>
            <a:r>
              <a:rPr lang="en-US" sz="1400" dirty="0">
                <a:effectLst/>
                <a:latin typeface="Monaco" pitchFamily="2" charset="77"/>
              </a:rPr>
              <a:t> </a:t>
            </a:r>
            <a:r>
              <a:rPr lang="en-US" sz="1400" dirty="0" err="1">
                <a:effectLst/>
                <a:latin typeface="Monaco" pitchFamily="2" charset="77"/>
              </a:rPr>
              <a:t>LightGBMRegressor</a:t>
            </a:r>
            <a:endParaRPr lang="en-US" sz="1400" dirty="0">
              <a:effectLst/>
              <a:latin typeface="Monaco" pitchFamily="2" charset="77"/>
            </a:endParaRPr>
          </a:p>
          <a:p>
            <a:endParaRPr lang="en-US" sz="1400" dirty="0">
              <a:latin typeface="Monaco" pitchFamily="2" charset="77"/>
            </a:endParaRPr>
          </a:p>
          <a:p>
            <a:r>
              <a:rPr lang="en-US" sz="1400" dirty="0" err="1">
                <a:effectLst/>
                <a:latin typeface="Monaco" pitchFamily="2" charset="77"/>
              </a:rPr>
              <a:t>lgr</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LightGBMRegressor</a:t>
            </a:r>
            <a:r>
              <a:rPr lang="en-US" sz="1400" dirty="0">
                <a:effectLst/>
                <a:latin typeface="Monaco" pitchFamily="2" charset="77"/>
              </a:rPr>
              <a:t>(</a:t>
            </a:r>
          </a:p>
          <a:p>
            <a:r>
              <a:rPr lang="en-US" sz="1400" dirty="0">
                <a:effectLst/>
                <a:latin typeface="Monaco" pitchFamily="2" charset="77"/>
              </a:rPr>
              <a:t>    objective</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'quantile'</a:t>
            </a:r>
            <a:r>
              <a:rPr lang="en-US" sz="1400" dirty="0">
                <a:effectLst/>
                <a:latin typeface="Monaco" pitchFamily="2" charset="77"/>
              </a:rPr>
              <a:t>,</a:t>
            </a:r>
          </a:p>
          <a:p>
            <a:r>
              <a:rPr lang="en-US" sz="1400" dirty="0">
                <a:effectLst/>
                <a:latin typeface="Monaco" pitchFamily="2" charset="77"/>
              </a:rPr>
              <a:t>    alpha</a:t>
            </a:r>
            <a:r>
              <a:rPr lang="en-US" sz="1400" dirty="0">
                <a:solidFill>
                  <a:srgbClr val="666666"/>
                </a:solidFill>
                <a:effectLst/>
                <a:latin typeface="Monaco" pitchFamily="2" charset="77"/>
              </a:rPr>
              <a:t>=0.2</a:t>
            </a:r>
            <a:r>
              <a:rPr lang="en-US" sz="1400" dirty="0">
                <a:effectLst/>
                <a:latin typeface="Monaco" pitchFamily="2" charset="77"/>
              </a:rPr>
              <a:t>,</a:t>
            </a:r>
          </a:p>
          <a:p>
            <a:r>
              <a:rPr lang="en-US" sz="1400" dirty="0">
                <a:effectLst/>
                <a:latin typeface="Monaco" pitchFamily="2" charset="77"/>
              </a:rPr>
              <a:t>    </a:t>
            </a:r>
            <a:r>
              <a:rPr lang="en-US" sz="1400" dirty="0" err="1">
                <a:effectLst/>
                <a:latin typeface="Monaco" pitchFamily="2" charset="77"/>
              </a:rPr>
              <a:t>learningRate</a:t>
            </a:r>
            <a:r>
              <a:rPr lang="en-US" sz="1400" dirty="0">
                <a:solidFill>
                  <a:srgbClr val="666666"/>
                </a:solidFill>
                <a:effectLst/>
                <a:latin typeface="Monaco" pitchFamily="2" charset="77"/>
              </a:rPr>
              <a:t>=0.3</a:t>
            </a:r>
            <a:r>
              <a:rPr lang="en-US" sz="1400" dirty="0">
                <a:effectLst/>
                <a:latin typeface="Monaco" pitchFamily="2" charset="77"/>
              </a:rPr>
              <a:t>,</a:t>
            </a:r>
          </a:p>
          <a:p>
            <a:r>
              <a:rPr lang="en-US" sz="1400" dirty="0">
                <a:effectLst/>
                <a:latin typeface="Monaco" pitchFamily="2" charset="77"/>
              </a:rPr>
              <a:t>    </a:t>
            </a:r>
            <a:r>
              <a:rPr lang="en-US" sz="1400" dirty="0" err="1">
                <a:effectLst/>
                <a:latin typeface="Monaco" pitchFamily="2" charset="77"/>
              </a:rPr>
              <a:t>numLeaves</a:t>
            </a:r>
            <a:r>
              <a:rPr lang="en-US" sz="1400" dirty="0">
                <a:solidFill>
                  <a:srgbClr val="666666"/>
                </a:solidFill>
                <a:effectLst/>
                <a:latin typeface="Monaco" pitchFamily="2" charset="77"/>
              </a:rPr>
              <a:t>=31</a:t>
            </a:r>
            <a:r>
              <a:rPr lang="en-US" sz="1400" dirty="0">
                <a:effectLst/>
                <a:latin typeface="Monaco" pitchFamily="2" charset="77"/>
              </a:rPr>
              <a:t>,</a:t>
            </a:r>
          </a:p>
          <a:p>
            <a:r>
              <a:rPr lang="en-US" sz="1400" dirty="0">
                <a:effectLst/>
                <a:latin typeface="Monaco" pitchFamily="2" charset="77"/>
              </a:rPr>
              <a:t>    </a:t>
            </a:r>
            <a:r>
              <a:rPr lang="en-US" sz="1400" dirty="0" err="1">
                <a:effectLst/>
                <a:latin typeface="Monaco" pitchFamily="2" charset="77"/>
              </a:rPr>
              <a:t>labelCol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'target'</a:t>
            </a:r>
            <a:r>
              <a:rPr lang="en-US" sz="1400" dirty="0">
                <a:effectLst/>
                <a:latin typeface="Monaco" pitchFamily="2" charset="77"/>
              </a:rPr>
              <a:t>,</a:t>
            </a:r>
          </a:p>
          <a:p>
            <a:r>
              <a:rPr lang="en-US" sz="1400" dirty="0">
                <a:effectLst/>
                <a:latin typeface="Monaco" pitchFamily="2" charset="77"/>
              </a:rPr>
              <a:t>    </a:t>
            </a:r>
            <a:r>
              <a:rPr lang="en-US" sz="1400" dirty="0" err="1">
                <a:effectLst/>
                <a:latin typeface="Monaco" pitchFamily="2" charset="77"/>
              </a:rPr>
              <a:t>numIterations</a:t>
            </a:r>
            <a:r>
              <a:rPr lang="en-US" sz="1400" dirty="0">
                <a:solidFill>
                  <a:srgbClr val="666666"/>
                </a:solidFill>
                <a:effectLst/>
                <a:latin typeface="Monaco" pitchFamily="2" charset="77"/>
              </a:rPr>
              <a:t>=100</a:t>
            </a:r>
            <a:r>
              <a:rPr lang="en-US" sz="1400" dirty="0">
                <a:effectLst/>
                <a:latin typeface="Monaco" pitchFamily="2" charset="77"/>
              </a:rPr>
              <a:t>)</a:t>
            </a:r>
          </a:p>
          <a:p>
            <a:br>
              <a:rPr lang="en-US" sz="1400" dirty="0">
                <a:effectLst/>
                <a:latin typeface="Monaco" pitchFamily="2" charset="77"/>
              </a:rPr>
            </a:br>
            <a:r>
              <a:rPr lang="en-US" sz="1400" dirty="0" err="1">
                <a:effectLst/>
                <a:latin typeface="Monaco" pitchFamily="2" charset="77"/>
              </a:rPr>
              <a:t>repartitioned_data</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lr_train_data</a:t>
            </a:r>
            <a:r>
              <a:rPr lang="en-US" sz="1400" dirty="0" err="1">
                <a:solidFill>
                  <a:srgbClr val="666666"/>
                </a:solidFill>
                <a:effectLst/>
                <a:latin typeface="Monaco" pitchFamily="2" charset="77"/>
              </a:rPr>
              <a:t>.</a:t>
            </a:r>
            <a:r>
              <a:rPr lang="en-US" sz="1400" dirty="0" err="1">
                <a:effectLst/>
                <a:latin typeface="Monaco" pitchFamily="2" charset="77"/>
              </a:rPr>
              <a:t>repartition</a:t>
            </a:r>
            <a:r>
              <a:rPr lang="en-US" sz="1400" dirty="0">
                <a:effectLst/>
                <a:latin typeface="Monaco" pitchFamily="2" charset="77"/>
              </a:rPr>
              <a:t>(</a:t>
            </a:r>
            <a:r>
              <a:rPr lang="en-US" sz="1400" dirty="0">
                <a:solidFill>
                  <a:srgbClr val="666666"/>
                </a:solidFill>
                <a:effectLst/>
                <a:latin typeface="Monaco" pitchFamily="2" charset="77"/>
              </a:rPr>
              <a:t>1</a:t>
            </a:r>
            <a:r>
              <a:rPr lang="en-US" sz="1400" dirty="0">
                <a:effectLst/>
                <a:latin typeface="Monaco" pitchFamily="2" charset="77"/>
              </a:rPr>
              <a:t>)</a:t>
            </a:r>
            <a:r>
              <a:rPr lang="en-US" sz="1400" dirty="0">
                <a:solidFill>
                  <a:srgbClr val="666666"/>
                </a:solidFill>
                <a:effectLst/>
                <a:latin typeface="Monaco" pitchFamily="2" charset="77"/>
              </a:rPr>
              <a:t>.</a:t>
            </a:r>
            <a:r>
              <a:rPr lang="en-US" sz="1400" dirty="0">
                <a:effectLst/>
                <a:latin typeface="Monaco" pitchFamily="2" charset="77"/>
              </a:rPr>
              <a:t>cache()</a:t>
            </a:r>
          </a:p>
          <a:p>
            <a:r>
              <a:rPr lang="en-US" sz="1400" dirty="0" err="1">
                <a:effectLst/>
                <a:latin typeface="Monaco" pitchFamily="2" charset="77"/>
              </a:rPr>
              <a:t>lg_model</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lgr</a:t>
            </a:r>
            <a:r>
              <a:rPr lang="en-US" sz="1400" dirty="0" err="1">
                <a:solidFill>
                  <a:srgbClr val="666666"/>
                </a:solidFill>
                <a:effectLst/>
                <a:latin typeface="Monaco" pitchFamily="2" charset="77"/>
              </a:rPr>
              <a:t>.</a:t>
            </a:r>
            <a:r>
              <a:rPr lang="en-US" sz="1400" dirty="0" err="1">
                <a:effectLst/>
                <a:latin typeface="Monaco" pitchFamily="2" charset="77"/>
              </a:rPr>
              <a:t>fit</a:t>
            </a:r>
            <a:r>
              <a:rPr lang="en-US" sz="1400" dirty="0">
                <a:effectLst/>
                <a:latin typeface="Monaco" pitchFamily="2" charset="77"/>
              </a:rPr>
              <a:t>(</a:t>
            </a:r>
            <a:r>
              <a:rPr lang="en-US" sz="1400" dirty="0" err="1">
                <a:effectLst/>
                <a:latin typeface="Monaco" pitchFamily="2" charset="77"/>
              </a:rPr>
              <a:t>repartitioned_data</a:t>
            </a:r>
            <a:r>
              <a:rPr lang="en-US" sz="1400" dirty="0">
                <a:effectLst/>
                <a:latin typeface="Monaco" pitchFamily="2" charset="77"/>
              </a:rPr>
              <a:t>)</a:t>
            </a:r>
          </a:p>
          <a:p>
            <a:r>
              <a:rPr lang="en-US" sz="1400" dirty="0" err="1">
                <a:effectLst/>
                <a:latin typeface="Monaco" pitchFamily="2" charset="77"/>
              </a:rPr>
              <a:t>lg_predictions</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lg_model</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lr_test_data</a:t>
            </a:r>
            <a:r>
              <a:rPr lang="en-US" sz="1400" dirty="0">
                <a:effectLst/>
                <a:latin typeface="Monaco" pitchFamily="2" charset="77"/>
              </a:rPr>
              <a:t>)</a:t>
            </a:r>
          </a:p>
        </p:txBody>
      </p:sp>
    </p:spTree>
    <p:extLst>
      <p:ext uri="{BB962C8B-B14F-4D97-AF65-F5344CB8AC3E}">
        <p14:creationId xmlns:p14="http://schemas.microsoft.com/office/powerpoint/2010/main" val="50735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JP" dirty="0"/>
              <a:t>回帰 (Vowpal Wabbit)</a:t>
            </a:r>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startAt="3"/>
            </a:pPr>
            <a:r>
              <a:rPr lang="en-JP" sz="1400" dirty="0"/>
              <a:t>用意したデータを Vowpal Wabbit 用のフォーマットに変換する</a:t>
            </a:r>
          </a:p>
          <a:p>
            <a:pPr marL="342900" indent="-342900">
              <a:buFont typeface="+mj-lt"/>
              <a:buAutoNum type="arabicPeriod" startAt="3"/>
            </a:pPr>
            <a:r>
              <a:rPr lang="en-JP" sz="1400" dirty="0"/>
              <a:t>VW 用の回帰クラスをインスタンス化する</a:t>
            </a:r>
          </a:p>
          <a:p>
            <a:pPr marL="342900" indent="-342900">
              <a:buFont typeface="+mj-lt"/>
              <a:buAutoNum type="arabicPeriod" startAt="3"/>
            </a:pPr>
            <a:r>
              <a:rPr lang="en-JP" sz="1400" dirty="0"/>
              <a:t>学習を行う</a:t>
            </a:r>
          </a:p>
          <a:p>
            <a:pPr marL="342900" indent="-342900">
              <a:buFont typeface="+mj-lt"/>
              <a:buAutoNum type="arabicPeriod" startAt="3"/>
            </a:pPr>
            <a:r>
              <a:rPr lang="en-JP" sz="1400" dirty="0"/>
              <a:t>テストを行う</a:t>
            </a:r>
          </a:p>
          <a:p>
            <a:pPr marL="342900" indent="-342900">
              <a:buFont typeface="+mj-lt"/>
              <a:buAutoNum type="arabicPeriod" startAt="3"/>
            </a:pPr>
            <a:endParaRPr lang="en-JP" sz="1400" dirty="0"/>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893100"/>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effectLst/>
                <a:latin typeface="Monaco" pitchFamily="2" charset="77"/>
              </a:rPr>
              <a:t> </a:t>
            </a:r>
            <a:r>
              <a:rPr lang="en-US" sz="1400" dirty="0" err="1">
                <a:solidFill>
                  <a:srgbClr val="0000FF"/>
                </a:solidFill>
                <a:effectLst/>
                <a:latin typeface="Monaco" pitchFamily="2" charset="77"/>
              </a:rPr>
              <a:t>synapse.ml.vw</a:t>
            </a:r>
            <a:r>
              <a:rPr lang="en-US" sz="1400" dirty="0">
                <a:effectLst/>
                <a:latin typeface="Monaco" pitchFamily="2" charset="77"/>
              </a:rPr>
              <a:t> </a:t>
            </a:r>
            <a:r>
              <a:rPr lang="en-US" sz="1400" dirty="0">
                <a:solidFill>
                  <a:srgbClr val="008000"/>
                </a:solidFill>
                <a:effectLst/>
                <a:latin typeface="Monaco" pitchFamily="2" charset="77"/>
              </a:rPr>
              <a:t>import</a:t>
            </a:r>
            <a:r>
              <a:rPr lang="en-US" sz="1400" dirty="0">
                <a:effectLst/>
                <a:latin typeface="Monaco" pitchFamily="2" charset="77"/>
              </a:rPr>
              <a:t> </a:t>
            </a:r>
            <a:r>
              <a:rPr lang="en-US" sz="1400" dirty="0" err="1">
                <a:effectLst/>
                <a:latin typeface="Monaco" pitchFamily="2" charset="77"/>
              </a:rPr>
              <a:t>VowpalWabbitRegressor</a:t>
            </a:r>
            <a:r>
              <a:rPr lang="en-US" sz="1400" dirty="0">
                <a:effectLst/>
                <a:latin typeface="Monaco" pitchFamily="2" charset="77"/>
              </a:rPr>
              <a:t>, </a:t>
            </a:r>
            <a:r>
              <a:rPr lang="en-US" sz="1400" dirty="0" err="1">
                <a:effectLst/>
                <a:latin typeface="Monaco" pitchFamily="2" charset="77"/>
              </a:rPr>
              <a:t>VowpalWabbitFeaturizer</a:t>
            </a:r>
            <a:endParaRPr lang="en-US" sz="1400" dirty="0">
              <a:effectLst/>
              <a:latin typeface="Monaco" pitchFamily="2" charset="77"/>
            </a:endParaRPr>
          </a:p>
          <a:p>
            <a:endParaRPr lang="en-US" sz="1400" dirty="0">
              <a:latin typeface="Monaco" pitchFamily="2" charset="77"/>
            </a:endParaRPr>
          </a:p>
          <a:p>
            <a:r>
              <a:rPr lang="en-US" sz="1400" dirty="0" err="1">
                <a:effectLst/>
                <a:latin typeface="Monaco" pitchFamily="2" charset="77"/>
              </a:rPr>
              <a:t>vw_featurizer</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VowpalWabbitFeaturizer</a:t>
            </a:r>
            <a:r>
              <a:rPr lang="en-US" sz="1400" dirty="0">
                <a:effectLst/>
                <a:latin typeface="Monaco" pitchFamily="2" charset="77"/>
              </a:rPr>
              <a:t>(</a:t>
            </a:r>
            <a:r>
              <a:rPr lang="en-US" sz="1400" dirty="0" err="1">
                <a:effectLst/>
                <a:latin typeface="Monaco" pitchFamily="2" charset="77"/>
              </a:rPr>
              <a:t>inputCols</a:t>
            </a:r>
            <a:r>
              <a:rPr lang="en-US" sz="1400" dirty="0">
                <a:solidFill>
                  <a:srgbClr val="666666"/>
                </a:solidFill>
                <a:effectLst/>
                <a:latin typeface="Monaco" pitchFamily="2" charset="77"/>
              </a:rPr>
              <a:t>=</a:t>
            </a:r>
            <a:r>
              <a:rPr lang="en-US" sz="1400" dirty="0" err="1">
                <a:effectLst/>
                <a:latin typeface="Monaco" pitchFamily="2" charset="77"/>
              </a:rPr>
              <a:t>feature_cols</a:t>
            </a:r>
            <a:r>
              <a:rPr lang="en-US" sz="1400" dirty="0">
                <a:effectLst/>
                <a:latin typeface="Monaco" pitchFamily="2" charset="77"/>
              </a:rPr>
              <a:t>, </a:t>
            </a:r>
            <a:r>
              <a:rPr lang="en-US" sz="1400" dirty="0" err="1">
                <a:effectLst/>
                <a:latin typeface="Monaco" pitchFamily="2" charset="77"/>
              </a:rPr>
              <a:t>outputCol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'features'</a:t>
            </a:r>
            <a:r>
              <a:rPr lang="en-US" sz="1400" dirty="0">
                <a:effectLst/>
                <a:latin typeface="Monaco" pitchFamily="2" charset="77"/>
              </a:rPr>
              <a:t>)</a:t>
            </a:r>
          </a:p>
          <a:p>
            <a:endParaRPr lang="en-US" sz="1400" dirty="0">
              <a:effectLst/>
              <a:latin typeface="Monaco" pitchFamily="2" charset="77"/>
            </a:endParaRPr>
          </a:p>
          <a:p>
            <a:r>
              <a:rPr lang="en-US" sz="1400" dirty="0" err="1">
                <a:effectLst/>
                <a:latin typeface="Monaco" pitchFamily="2" charset="77"/>
              </a:rPr>
              <a:t>vw_train_data</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vw_featurizer</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train_data</a:t>
            </a:r>
            <a:r>
              <a:rPr lang="en-US" sz="1400" dirty="0">
                <a:effectLst/>
                <a:latin typeface="Monaco" pitchFamily="2" charset="77"/>
              </a:rPr>
              <a:t>)[</a:t>
            </a:r>
            <a:r>
              <a:rPr lang="en-US" sz="1400" dirty="0">
                <a:solidFill>
                  <a:srgbClr val="BA2121"/>
                </a:solidFill>
                <a:effectLst/>
                <a:latin typeface="Monaco" pitchFamily="2" charset="77"/>
              </a:rPr>
              <a:t>'target'</a:t>
            </a:r>
            <a:r>
              <a:rPr lang="en-US" sz="1400" dirty="0">
                <a:effectLst/>
                <a:latin typeface="Monaco" pitchFamily="2" charset="77"/>
              </a:rPr>
              <a:t>, </a:t>
            </a:r>
            <a:r>
              <a:rPr lang="en-US" sz="1400" dirty="0">
                <a:solidFill>
                  <a:srgbClr val="BA2121"/>
                </a:solidFill>
                <a:effectLst/>
                <a:latin typeface="Monaco" pitchFamily="2" charset="77"/>
              </a:rPr>
              <a:t>'features’</a:t>
            </a:r>
            <a:r>
              <a:rPr lang="en-US" sz="1400" dirty="0">
                <a:effectLst/>
                <a:latin typeface="Monaco" pitchFamily="2" charset="77"/>
              </a:rPr>
              <a:t>]</a:t>
            </a:r>
          </a:p>
          <a:p>
            <a:r>
              <a:rPr lang="en-US" sz="1400" dirty="0" err="1">
                <a:effectLst/>
                <a:latin typeface="Monaco" pitchFamily="2" charset="77"/>
              </a:rPr>
              <a:t>vw_train_data</a:t>
            </a:r>
            <a:r>
              <a:rPr lang="en-US" sz="1400" dirty="0">
                <a:effectLst/>
                <a:latin typeface="Monaco" pitchFamily="2" charset="77"/>
              </a:rPr>
              <a:t> = </a:t>
            </a:r>
            <a:r>
              <a:rPr lang="en-US" sz="1400" dirty="0" err="1">
                <a:effectLst/>
                <a:latin typeface="Monaco" pitchFamily="2" charset="77"/>
              </a:rPr>
              <a:t>vw_train_data.repartition</a:t>
            </a:r>
            <a:r>
              <a:rPr lang="en-US" sz="1400" dirty="0">
                <a:effectLst/>
                <a:latin typeface="Monaco" pitchFamily="2" charset="77"/>
              </a:rPr>
              <a:t>(1).cache().repartition(1)</a:t>
            </a:r>
          </a:p>
          <a:p>
            <a:r>
              <a:rPr lang="en-US" sz="1400" dirty="0" err="1">
                <a:effectLst/>
                <a:latin typeface="Monaco" pitchFamily="2" charset="77"/>
              </a:rPr>
              <a:t>vw_test_data</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vw_featurizer</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test_data</a:t>
            </a:r>
            <a:r>
              <a:rPr lang="en-US" sz="1400" dirty="0">
                <a:effectLst/>
                <a:latin typeface="Monaco" pitchFamily="2" charset="77"/>
              </a:rPr>
              <a:t>)[</a:t>
            </a:r>
            <a:r>
              <a:rPr lang="en-US" sz="1400" dirty="0">
                <a:solidFill>
                  <a:srgbClr val="BA2121"/>
                </a:solidFill>
                <a:effectLst/>
                <a:latin typeface="Monaco" pitchFamily="2" charset="77"/>
              </a:rPr>
              <a:t>'target'</a:t>
            </a:r>
            <a:r>
              <a:rPr lang="en-US" sz="1400" dirty="0">
                <a:effectLst/>
                <a:latin typeface="Monaco" pitchFamily="2" charset="77"/>
              </a:rPr>
              <a:t>, </a:t>
            </a:r>
            <a:r>
              <a:rPr lang="en-US" sz="1400" dirty="0">
                <a:solidFill>
                  <a:srgbClr val="BA2121"/>
                </a:solidFill>
                <a:effectLst/>
                <a:latin typeface="Monaco" pitchFamily="2" charset="77"/>
              </a:rPr>
              <a:t>'features’</a:t>
            </a:r>
            <a:r>
              <a:rPr lang="en-US" sz="1400" dirty="0">
                <a:effectLst/>
                <a:latin typeface="Monaco" pitchFamily="2" charset="77"/>
              </a:rPr>
              <a:t>]</a:t>
            </a:r>
          </a:p>
          <a:p>
            <a:endParaRPr lang="en-US" sz="1400" dirty="0">
              <a:effectLst/>
              <a:latin typeface="Monaco" pitchFamily="2" charset="77"/>
            </a:endParaRPr>
          </a:p>
          <a:p>
            <a:r>
              <a:rPr lang="en-US" sz="1400" dirty="0" err="1">
                <a:effectLst/>
                <a:latin typeface="Monaco" pitchFamily="2" charset="77"/>
              </a:rPr>
              <a:t>args</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a:t>
            </a:r>
            <a:r>
              <a:rPr lang="en-US" sz="1400" dirty="0">
                <a:solidFill>
                  <a:srgbClr val="000000"/>
                </a:solidFill>
                <a:effectLst/>
                <a:latin typeface="Monaco" pitchFamily="2" charset="77"/>
              </a:rPr>
              <a:t> </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holdout_off</a:t>
            </a:r>
            <a:r>
              <a:rPr lang="en-US" sz="1400" dirty="0">
                <a:solidFill>
                  <a:srgbClr val="BA2121"/>
                </a:solidFill>
                <a:effectLst/>
                <a:latin typeface="Monaco" pitchFamily="2" charset="77"/>
              </a:rPr>
              <a:t> --</a:t>
            </a:r>
            <a:r>
              <a:rPr lang="en-US" sz="1400" dirty="0" err="1">
                <a:solidFill>
                  <a:srgbClr val="BA2121"/>
                </a:solidFill>
                <a:effectLst/>
                <a:latin typeface="Monaco" pitchFamily="2" charset="77"/>
              </a:rPr>
              <a:t>loss_function</a:t>
            </a:r>
            <a:r>
              <a:rPr lang="en-US" sz="1400" dirty="0">
                <a:solidFill>
                  <a:srgbClr val="BA2121"/>
                </a:solidFill>
                <a:effectLst/>
                <a:latin typeface="Monaco" pitchFamily="2" charset="77"/>
              </a:rPr>
              <a:t> quantile -l 7 -q :: --</a:t>
            </a:r>
            <a:r>
              <a:rPr lang="en-US" sz="1400" dirty="0" err="1">
                <a:solidFill>
                  <a:srgbClr val="BA2121"/>
                </a:solidFill>
                <a:effectLst/>
                <a:latin typeface="Monaco" pitchFamily="2" charset="77"/>
              </a:rPr>
              <a:t>power_t</a:t>
            </a:r>
            <a:r>
              <a:rPr lang="en-US" sz="1400" dirty="0">
                <a:solidFill>
                  <a:srgbClr val="BA2121"/>
                </a:solidFill>
                <a:effectLst/>
                <a:latin typeface="Monaco" pitchFamily="2" charset="77"/>
              </a:rPr>
              <a:t> 0.3"</a:t>
            </a:r>
          </a:p>
          <a:p>
            <a:r>
              <a:rPr lang="en-US" sz="1400" dirty="0" err="1">
                <a:effectLst/>
                <a:latin typeface="Monaco" pitchFamily="2" charset="77"/>
              </a:rPr>
              <a:t>vwr</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VowpalWabbitRegressor</a:t>
            </a:r>
            <a:r>
              <a:rPr lang="en-US" sz="1400" dirty="0">
                <a:effectLst/>
                <a:latin typeface="Monaco" pitchFamily="2" charset="77"/>
              </a:rPr>
              <a:t>(</a:t>
            </a:r>
            <a:r>
              <a:rPr lang="en-US" sz="1400" dirty="0" err="1">
                <a:effectLst/>
                <a:latin typeface="Monaco" pitchFamily="2" charset="77"/>
              </a:rPr>
              <a:t>labelCol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'target’</a:t>
            </a:r>
            <a:r>
              <a:rPr lang="en-US" sz="1400" dirty="0">
                <a:effectLst/>
                <a:latin typeface="Monaco" pitchFamily="2" charset="77"/>
              </a:rPr>
              <a:t>, </a:t>
            </a:r>
            <a:r>
              <a:rPr lang="en-US" sz="1400" dirty="0" err="1">
                <a:effectLst/>
                <a:latin typeface="Monaco" pitchFamily="2" charset="77"/>
              </a:rPr>
              <a:t>args</a:t>
            </a:r>
            <a:r>
              <a:rPr lang="en-US" sz="1400" dirty="0">
                <a:solidFill>
                  <a:srgbClr val="666666"/>
                </a:solidFill>
                <a:effectLst/>
                <a:latin typeface="Monaco" pitchFamily="2" charset="77"/>
              </a:rPr>
              <a:t>=</a:t>
            </a:r>
            <a:r>
              <a:rPr lang="en-US" sz="1400" dirty="0" err="1">
                <a:effectLst/>
                <a:latin typeface="Monaco" pitchFamily="2" charset="77"/>
              </a:rPr>
              <a:t>args</a:t>
            </a:r>
            <a:r>
              <a:rPr lang="en-US" sz="1400" dirty="0">
                <a:effectLst/>
                <a:latin typeface="Monaco" pitchFamily="2" charset="77"/>
              </a:rPr>
              <a:t>, </a:t>
            </a:r>
            <a:r>
              <a:rPr lang="en-US" sz="1400" dirty="0" err="1">
                <a:effectLst/>
                <a:latin typeface="Monaco" pitchFamily="2" charset="77"/>
              </a:rPr>
              <a:t>numPasses</a:t>
            </a:r>
            <a:r>
              <a:rPr lang="en-US" sz="1400" dirty="0">
                <a:solidFill>
                  <a:srgbClr val="666666"/>
                </a:solidFill>
                <a:effectLst/>
                <a:latin typeface="Monaco" pitchFamily="2" charset="77"/>
              </a:rPr>
              <a:t>=100</a:t>
            </a:r>
            <a:r>
              <a:rPr lang="en-US" sz="1400" dirty="0">
                <a:effectLst/>
                <a:latin typeface="Monaco" pitchFamily="2" charset="77"/>
              </a:rPr>
              <a:t>)</a:t>
            </a:r>
          </a:p>
          <a:p>
            <a:endParaRPr lang="en-US" sz="1400" dirty="0">
              <a:effectLst/>
              <a:latin typeface="Monaco" pitchFamily="2" charset="77"/>
            </a:endParaRPr>
          </a:p>
          <a:p>
            <a:r>
              <a:rPr lang="en-US" sz="1400" dirty="0" err="1">
                <a:effectLst/>
                <a:latin typeface="Monaco" pitchFamily="2" charset="77"/>
              </a:rPr>
              <a:t>vw_model</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vwr</a:t>
            </a:r>
            <a:r>
              <a:rPr lang="en-US" sz="1400" dirty="0" err="1">
                <a:solidFill>
                  <a:srgbClr val="666666"/>
                </a:solidFill>
                <a:effectLst/>
                <a:latin typeface="Monaco" pitchFamily="2" charset="77"/>
              </a:rPr>
              <a:t>.</a:t>
            </a:r>
            <a:r>
              <a:rPr lang="en-US" sz="1400" dirty="0" err="1">
                <a:effectLst/>
                <a:latin typeface="Monaco" pitchFamily="2" charset="77"/>
              </a:rPr>
              <a:t>fit</a:t>
            </a:r>
            <a:r>
              <a:rPr lang="en-US" sz="1400" dirty="0">
                <a:effectLst/>
                <a:latin typeface="Monaco" pitchFamily="2" charset="77"/>
              </a:rPr>
              <a:t>(</a:t>
            </a:r>
            <a:r>
              <a:rPr lang="en-US" sz="1400" dirty="0" err="1">
                <a:effectLst/>
                <a:latin typeface="Monaco" pitchFamily="2" charset="77"/>
              </a:rPr>
              <a:t>vw_train_data</a:t>
            </a:r>
            <a:r>
              <a:rPr lang="en-US" sz="1400" dirty="0">
                <a:effectLst/>
                <a:latin typeface="Monaco" pitchFamily="2" charset="77"/>
              </a:rPr>
              <a:t>)</a:t>
            </a:r>
          </a:p>
          <a:p>
            <a:r>
              <a:rPr lang="en-US" sz="1400" dirty="0" err="1">
                <a:effectLst/>
                <a:latin typeface="Monaco" pitchFamily="2" charset="77"/>
              </a:rPr>
              <a:t>vw_predictions</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vw_model</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vw_test_data</a:t>
            </a:r>
            <a:r>
              <a:rPr lang="en-US" sz="1400" dirty="0">
                <a:effectLst/>
                <a:latin typeface="Monaco" pitchFamily="2" charset="77"/>
              </a:rPr>
              <a:t>)</a:t>
            </a:r>
          </a:p>
        </p:txBody>
      </p:sp>
    </p:spTree>
    <p:extLst>
      <p:ext uri="{BB962C8B-B14F-4D97-AF65-F5344CB8AC3E}">
        <p14:creationId xmlns:p14="http://schemas.microsoft.com/office/powerpoint/2010/main" val="408365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A9523-2847-B247-9FD4-0C6141BF31D2}"/>
              </a:ext>
            </a:extLst>
          </p:cNvPr>
          <p:cNvSpPr>
            <a:spLocks noGrp="1"/>
          </p:cNvSpPr>
          <p:nvPr>
            <p:ph type="title"/>
          </p:nvPr>
        </p:nvSpPr>
        <p:spPr/>
        <p:txBody>
          <a:bodyPr>
            <a:normAutofit fontScale="90000"/>
          </a:bodyPr>
          <a:lstStyle/>
          <a:p>
            <a:r>
              <a:rPr lang="en-JP" dirty="0"/>
              <a:t>SynapseML とは (公式Docsより)</a:t>
            </a:r>
          </a:p>
        </p:txBody>
      </p:sp>
      <p:pic>
        <p:nvPicPr>
          <p:cNvPr id="7" name="Content Placeholder 6">
            <a:extLst>
              <a:ext uri="{FF2B5EF4-FFF2-40B4-BE49-F238E27FC236}">
                <a16:creationId xmlns:a16="http://schemas.microsoft.com/office/drawing/2014/main" id="{D028F1A9-EB6A-664B-96FD-91780FF23236}"/>
              </a:ext>
            </a:extLst>
          </p:cNvPr>
          <p:cNvPicPr>
            <a:picLocks noGrp="1" noChangeAspect="1"/>
          </p:cNvPicPr>
          <p:nvPr>
            <p:ph sz="quarter" idx="10"/>
          </p:nvPr>
        </p:nvPicPr>
        <p:blipFill>
          <a:blip r:embed="rId2"/>
          <a:stretch>
            <a:fillRect/>
          </a:stretch>
        </p:blipFill>
        <p:spPr>
          <a:xfrm>
            <a:off x="595239" y="1435100"/>
            <a:ext cx="11006285" cy="4833938"/>
          </a:xfrm>
        </p:spPr>
      </p:pic>
      <p:sp>
        <p:nvSpPr>
          <p:cNvPr id="2" name="Trapezoid 1">
            <a:extLst>
              <a:ext uri="{FF2B5EF4-FFF2-40B4-BE49-F238E27FC236}">
                <a16:creationId xmlns:a16="http://schemas.microsoft.com/office/drawing/2014/main" id="{C98C67DB-D53B-6949-9F8B-AC57E784DE00}"/>
              </a:ext>
            </a:extLst>
          </p:cNvPr>
          <p:cNvSpPr/>
          <p:nvPr/>
        </p:nvSpPr>
        <p:spPr>
          <a:xfrm rot="13510329" flipV="1">
            <a:off x="10380026" y="354149"/>
            <a:ext cx="2368460" cy="553998"/>
          </a:xfrm>
          <a:prstGeom prst="trapezoid">
            <a:avLst>
              <a:gd name="adj" fmla="val 1027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機械翻訳</a:t>
            </a:r>
          </a:p>
        </p:txBody>
      </p:sp>
    </p:spTree>
    <p:extLst>
      <p:ext uri="{BB962C8B-B14F-4D97-AF65-F5344CB8AC3E}">
        <p14:creationId xmlns:p14="http://schemas.microsoft.com/office/powerpoint/2010/main" val="230151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JP" dirty="0"/>
              <a:t>Cognitive Services を利用した英日テキスト翻訳</a:t>
            </a:r>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JP" sz="1400" dirty="0"/>
              <a:t>APIキーを用意する</a:t>
            </a:r>
          </a:p>
          <a:p>
            <a:pPr marL="342900" indent="-342900">
              <a:buFont typeface="+mj-lt"/>
              <a:buAutoNum type="arabicPeriod"/>
            </a:pPr>
            <a:r>
              <a:rPr lang="en-JP" sz="1400" dirty="0"/>
              <a:t>入力データを Spark Dataframe 形式で用意する</a:t>
            </a:r>
          </a:p>
          <a:p>
            <a:pPr marL="342900" indent="-342900">
              <a:buFont typeface="+mj-lt"/>
              <a:buAutoNum type="arabicPeriod"/>
            </a:pPr>
            <a:r>
              <a:rPr lang="en-JP" sz="1400" dirty="0"/>
              <a:t>Translate クラスのインスタンスを作成する</a:t>
            </a:r>
          </a:p>
          <a:p>
            <a:pPr marL="342900" indent="-342900">
              <a:buFont typeface="+mj-lt"/>
              <a:buAutoNum type="arabicPeriod"/>
            </a:pPr>
            <a:r>
              <a:rPr lang="en-JP" sz="1400" dirty="0">
                <a:solidFill>
                  <a:schemeClr val="bg1">
                    <a:lumMod val="65000"/>
                    <a:lumOff val="35000"/>
                  </a:schemeClr>
                </a:solidFill>
              </a:rPr>
              <a:t>Translate オブジェクトのメソッドをコールして翻訳の実行と返却データの整形を行う</a:t>
            </a:r>
          </a:p>
          <a:p>
            <a:pPr marL="342900" indent="-342900">
              <a:buFont typeface="+mj-lt"/>
              <a:buAutoNum type="arabicPeriod"/>
            </a:pPr>
            <a:endParaRPr lang="en-JP" sz="1400" dirty="0"/>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893100"/>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synapse.ml.cognitive</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solidFill>
                  <a:srgbClr val="000000"/>
                </a:solidFill>
                <a:effectLst/>
                <a:latin typeface="Monaco" pitchFamily="2" charset="77"/>
              </a:rPr>
              <a:t> </a:t>
            </a:r>
            <a:r>
              <a:rPr lang="en-US" sz="1400" dirty="0">
                <a:latin typeface="Monaco" pitchFamily="2" charset="77"/>
              </a:rPr>
              <a:t>Translate</a:t>
            </a:r>
            <a:endParaRPr lang="en-US" sz="1400" dirty="0">
              <a:effectLst/>
              <a:latin typeface="Monaco" pitchFamily="2" charset="77"/>
            </a:endParaRPr>
          </a:p>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pyspark.sql.functions</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solidFill>
                  <a:srgbClr val="000000"/>
                </a:solidFill>
                <a:effectLst/>
                <a:latin typeface="Monaco" pitchFamily="2" charset="77"/>
              </a:rPr>
              <a:t> </a:t>
            </a:r>
            <a:r>
              <a:rPr lang="en-US" sz="1400" dirty="0">
                <a:effectLst/>
                <a:latin typeface="Monaco" pitchFamily="2" charset="77"/>
              </a:rPr>
              <a:t>col, flatten</a:t>
            </a:r>
          </a:p>
          <a:p>
            <a:br>
              <a:rPr lang="en-US" sz="1400" dirty="0">
                <a:effectLst/>
                <a:latin typeface="Monaco" pitchFamily="2" charset="77"/>
              </a:rPr>
            </a:br>
            <a:r>
              <a:rPr lang="en-US" sz="1400" dirty="0" err="1">
                <a:effectLst/>
                <a:latin typeface="Monaco" pitchFamily="2" charset="77"/>
              </a:rPr>
              <a:t>translator_key</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os</a:t>
            </a:r>
            <a:r>
              <a:rPr lang="en-US" sz="1400" dirty="0" err="1">
                <a:solidFill>
                  <a:srgbClr val="666666"/>
                </a:solidFill>
                <a:effectLst/>
                <a:latin typeface="Monaco" pitchFamily="2" charset="77"/>
              </a:rPr>
              <a:t>.</a:t>
            </a:r>
            <a:r>
              <a:rPr lang="en-US" sz="1400" dirty="0" err="1">
                <a:effectLst/>
                <a:latin typeface="Monaco" pitchFamily="2" charset="77"/>
              </a:rPr>
              <a:t>environ</a:t>
            </a:r>
            <a:r>
              <a:rPr lang="en-US" sz="1400" dirty="0">
                <a:effectLst/>
                <a:latin typeface="Monaco" pitchFamily="2" charset="77"/>
              </a:rPr>
              <a:t>[</a:t>
            </a:r>
            <a:r>
              <a:rPr lang="en-US" sz="1400" dirty="0">
                <a:solidFill>
                  <a:srgbClr val="BA2121"/>
                </a:solidFill>
                <a:effectLst/>
                <a:latin typeface="Monaco" pitchFamily="2" charset="77"/>
              </a:rPr>
              <a:t>"TRANSLATOR_KEY"</a:t>
            </a:r>
            <a:r>
              <a:rPr lang="en-US" sz="1400" dirty="0">
                <a:effectLst/>
                <a:latin typeface="Monaco" pitchFamily="2" charset="77"/>
              </a:rPr>
              <a:t>]</a:t>
            </a:r>
          </a:p>
          <a:p>
            <a:br>
              <a:rPr lang="en-US" sz="1400" dirty="0">
                <a:effectLst/>
                <a:latin typeface="Monaco" pitchFamily="2" charset="77"/>
              </a:rPr>
            </a:br>
            <a:r>
              <a:rPr lang="en-US" sz="1400" dirty="0">
                <a:effectLst/>
                <a:latin typeface="Monaco" pitchFamily="2" charset="77"/>
              </a:rPr>
              <a:t>df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spark</a:t>
            </a:r>
            <a:r>
              <a:rPr lang="en-US" sz="1400" dirty="0" err="1">
                <a:solidFill>
                  <a:srgbClr val="666666"/>
                </a:solidFill>
                <a:effectLst/>
                <a:latin typeface="Monaco" pitchFamily="2" charset="77"/>
              </a:rPr>
              <a:t>.</a:t>
            </a:r>
            <a:r>
              <a:rPr lang="en-US" sz="1400" dirty="0" err="1">
                <a:effectLst/>
                <a:latin typeface="Monaco" pitchFamily="2" charset="77"/>
              </a:rPr>
              <a:t>createDataFrame</a:t>
            </a:r>
            <a:r>
              <a:rPr lang="en-US" sz="1400" dirty="0">
                <a:effectLst/>
                <a:latin typeface="Monaco" pitchFamily="2" charset="77"/>
              </a:rPr>
              <a:t>([</a:t>
            </a:r>
            <a:r>
              <a:rPr lang="en-US" sz="1400" dirty="0">
                <a:solidFill>
                  <a:srgbClr val="BA2121"/>
                </a:solidFill>
                <a:effectLst/>
                <a:latin typeface="Monaco" pitchFamily="2" charset="77"/>
              </a:rPr>
              <a:t>"Hello, what is your name?"</a:t>
            </a:r>
            <a:r>
              <a:rPr lang="en-US" sz="1400" dirty="0">
                <a:effectLst/>
                <a:latin typeface="Monaco" pitchFamily="2" charset="77"/>
              </a:rPr>
              <a:t>, </a:t>
            </a:r>
            <a:r>
              <a:rPr lang="en-US" sz="1400" dirty="0">
                <a:solidFill>
                  <a:srgbClr val="BA2121"/>
                </a:solidFill>
                <a:effectLst/>
                <a:latin typeface="Monaco" pitchFamily="2" charset="77"/>
              </a:rPr>
              <a:t>"Bye"</a:t>
            </a:r>
            <a:r>
              <a:rPr lang="en-US" sz="1400" dirty="0">
                <a:effectLst/>
                <a:latin typeface="Monaco" pitchFamily="2" charset="77"/>
              </a:rPr>
              <a:t>], [</a:t>
            </a:r>
            <a:r>
              <a:rPr lang="en-US" sz="1400" dirty="0">
                <a:solidFill>
                  <a:srgbClr val="BA2121"/>
                </a:solidFill>
                <a:effectLst/>
                <a:latin typeface="Monaco" pitchFamily="2" charset="77"/>
              </a:rPr>
              <a:t>"text"</a:t>
            </a:r>
            <a:r>
              <a:rPr lang="en-US" sz="1400" dirty="0">
                <a:effectLst/>
                <a:latin typeface="Monaco" pitchFamily="2" charset="77"/>
              </a:rPr>
              <a:t>,])</a:t>
            </a:r>
          </a:p>
          <a:p>
            <a:br>
              <a:rPr lang="en-US" sz="1400" dirty="0">
                <a:effectLst/>
                <a:latin typeface="Monaco" pitchFamily="2" charset="77"/>
              </a:rPr>
            </a:br>
            <a:r>
              <a:rPr lang="en-US" sz="1400" dirty="0">
                <a:effectLst/>
                <a:latin typeface="Monaco" pitchFamily="2" charset="77"/>
              </a:rPr>
              <a:t>translate </a:t>
            </a:r>
            <a:r>
              <a:rPr lang="en-US" sz="1400" dirty="0">
                <a:solidFill>
                  <a:srgbClr val="666666"/>
                </a:solidFill>
                <a:effectLst/>
                <a:latin typeface="Monaco" pitchFamily="2" charset="77"/>
              </a:rPr>
              <a:t>=</a:t>
            </a:r>
            <a:r>
              <a:rPr lang="en-US" sz="1400" dirty="0">
                <a:effectLst/>
                <a:latin typeface="Monaco" pitchFamily="2" charset="77"/>
              </a:rPr>
              <a:t> (Translate()</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setSubscriptionKey</a:t>
            </a:r>
            <a:r>
              <a:rPr lang="en-US" sz="1400" dirty="0">
                <a:effectLst/>
                <a:latin typeface="Monaco" pitchFamily="2" charset="77"/>
              </a:rPr>
              <a:t>(</a:t>
            </a:r>
            <a:r>
              <a:rPr lang="en-US" sz="1400" dirty="0" err="1">
                <a:effectLst/>
                <a:latin typeface="Monaco" pitchFamily="2" charset="77"/>
              </a:rPr>
              <a:t>translator_key</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setLocation</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eastus</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setTextCol</a:t>
            </a:r>
            <a:r>
              <a:rPr lang="en-US" sz="1400" dirty="0">
                <a:effectLst/>
                <a:latin typeface="Monaco" pitchFamily="2" charset="77"/>
              </a:rPr>
              <a:t>(</a:t>
            </a:r>
            <a:r>
              <a:rPr lang="en-US" sz="1400" dirty="0">
                <a:solidFill>
                  <a:srgbClr val="BA2121"/>
                </a:solidFill>
                <a:effectLst/>
                <a:latin typeface="Monaco" pitchFamily="2" charset="77"/>
              </a:rPr>
              <a:t>"text"</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setToLanguage</a:t>
            </a:r>
            <a:r>
              <a:rPr lang="en-US" sz="1400" dirty="0">
                <a:effectLst/>
                <a:latin typeface="Monaco" pitchFamily="2" charset="77"/>
              </a:rPr>
              <a:t>([</a:t>
            </a:r>
            <a:r>
              <a:rPr lang="en-US" sz="1400" dirty="0">
                <a:solidFill>
                  <a:srgbClr val="BA2121"/>
                </a:solidFill>
                <a:effectLst/>
                <a:latin typeface="Monaco" pitchFamily="2" charset="77"/>
              </a:rPr>
              <a:t>”ja"</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setOutputCol</a:t>
            </a:r>
            <a:r>
              <a:rPr lang="en-US" sz="1400" dirty="0">
                <a:effectLst/>
                <a:latin typeface="Monaco" pitchFamily="2" charset="77"/>
              </a:rPr>
              <a:t>(</a:t>
            </a:r>
            <a:r>
              <a:rPr lang="en-US" sz="1400" dirty="0">
                <a:solidFill>
                  <a:srgbClr val="BA2121"/>
                </a:solidFill>
                <a:effectLst/>
                <a:latin typeface="Monaco" pitchFamily="2" charset="77"/>
              </a:rPr>
              <a:t>"translation"</a:t>
            </a:r>
            <a:r>
              <a:rPr lang="en-US" sz="1400" dirty="0">
                <a:effectLst/>
                <a:latin typeface="Monaco" pitchFamily="2" charset="77"/>
              </a:rPr>
              <a:t>))</a:t>
            </a:r>
          </a:p>
        </p:txBody>
      </p:sp>
    </p:spTree>
    <p:extLst>
      <p:ext uri="{BB962C8B-B14F-4D97-AF65-F5344CB8AC3E}">
        <p14:creationId xmlns:p14="http://schemas.microsoft.com/office/powerpoint/2010/main" val="406601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JP" dirty="0"/>
              <a:t>Cognitive Services を利用した英日テキスト翻訳</a:t>
            </a:r>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JP" sz="1400" dirty="0">
                <a:solidFill>
                  <a:schemeClr val="bg1">
                    <a:lumMod val="65000"/>
                    <a:lumOff val="35000"/>
                  </a:schemeClr>
                </a:solidFill>
              </a:rPr>
              <a:t>APIキーを用意する</a:t>
            </a:r>
          </a:p>
          <a:p>
            <a:pPr marL="342900" indent="-342900">
              <a:buFont typeface="+mj-lt"/>
              <a:buAutoNum type="arabicPeriod"/>
            </a:pPr>
            <a:r>
              <a:rPr lang="en-JP" sz="1400" dirty="0">
                <a:solidFill>
                  <a:schemeClr val="bg1">
                    <a:lumMod val="65000"/>
                    <a:lumOff val="35000"/>
                  </a:schemeClr>
                </a:solidFill>
              </a:rPr>
              <a:t>入力データを Spark Dataframe 形式で用意する</a:t>
            </a:r>
          </a:p>
          <a:p>
            <a:pPr marL="342900" indent="-342900">
              <a:buFont typeface="+mj-lt"/>
              <a:buAutoNum type="arabicPeriod"/>
            </a:pPr>
            <a:r>
              <a:rPr lang="en-JP" sz="1400" dirty="0">
                <a:solidFill>
                  <a:schemeClr val="bg1">
                    <a:lumMod val="65000"/>
                    <a:lumOff val="35000"/>
                  </a:schemeClr>
                </a:solidFill>
              </a:rPr>
              <a:t>Translate クラスのインスタンスを作成する</a:t>
            </a:r>
          </a:p>
          <a:p>
            <a:pPr marL="342900" indent="-342900">
              <a:buFont typeface="+mj-lt"/>
              <a:buAutoNum type="arabicPeriod"/>
            </a:pPr>
            <a:r>
              <a:rPr lang="en-JP" sz="1400" dirty="0"/>
              <a:t>Translate オブジェクトのメソッドをコールして翻訳の実行と返却データの整形を行う</a:t>
            </a:r>
          </a:p>
          <a:p>
            <a:pPr marL="342900" indent="-342900">
              <a:buFont typeface="+mj-lt"/>
              <a:buAutoNum type="arabicPeriod"/>
            </a:pPr>
            <a:endParaRPr lang="en-JP" sz="1400" dirty="0"/>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1169551"/>
          </a:xfrm>
          <a:prstGeom prst="rect">
            <a:avLst/>
          </a:prstGeom>
          <a:noFill/>
        </p:spPr>
        <p:txBody>
          <a:bodyPr wrap="square">
            <a:spAutoFit/>
          </a:bodyPr>
          <a:lstStyle/>
          <a:p>
            <a:r>
              <a:rPr lang="en-US" sz="1400" dirty="0">
                <a:effectLst/>
                <a:latin typeface="Monaco" pitchFamily="2" charset="77"/>
              </a:rPr>
              <a:t>display(translate</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transform(df)</a:t>
            </a:r>
          </a:p>
          <a:p>
            <a:r>
              <a:rPr lang="en-US" sz="1400" dirty="0">
                <a:solidFill>
                  <a:srgbClr val="000000"/>
                </a:solidFill>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withColumn</a:t>
            </a:r>
            <a:r>
              <a:rPr lang="en-US" sz="1400" dirty="0">
                <a:effectLst/>
                <a:latin typeface="Monaco" pitchFamily="2" charset="77"/>
              </a:rPr>
              <a:t>(</a:t>
            </a:r>
            <a:r>
              <a:rPr lang="en-US" sz="1400" dirty="0">
                <a:solidFill>
                  <a:srgbClr val="BA2121"/>
                </a:solidFill>
                <a:effectLst/>
                <a:latin typeface="Monaco" pitchFamily="2" charset="77"/>
              </a:rPr>
              <a:t>"translation"</a:t>
            </a:r>
            <a:r>
              <a:rPr lang="en-US" sz="1400" dirty="0">
                <a:effectLst/>
                <a:latin typeface="Monaco" pitchFamily="2" charset="77"/>
              </a:rPr>
              <a:t>, flatten(col(</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translation.translations</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solidFill>
                  <a:srgbClr val="000000"/>
                </a:solidFill>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withColumn</a:t>
            </a:r>
            <a:r>
              <a:rPr lang="en-US" sz="1400" dirty="0">
                <a:effectLst/>
                <a:latin typeface="Monaco" pitchFamily="2" charset="77"/>
              </a:rPr>
              <a:t>(</a:t>
            </a:r>
            <a:r>
              <a:rPr lang="en-US" sz="1400" dirty="0">
                <a:solidFill>
                  <a:srgbClr val="BA2121"/>
                </a:solidFill>
                <a:effectLst/>
                <a:latin typeface="Monaco" pitchFamily="2" charset="77"/>
              </a:rPr>
              <a:t>"translation"</a:t>
            </a:r>
            <a:r>
              <a:rPr lang="en-US" sz="1400" dirty="0">
                <a:effectLst/>
                <a:latin typeface="Monaco" pitchFamily="2" charset="77"/>
              </a:rPr>
              <a:t>, col(</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translation.text</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select(</a:t>
            </a:r>
            <a:r>
              <a:rPr lang="en-US" sz="1400" dirty="0">
                <a:solidFill>
                  <a:srgbClr val="BA2121"/>
                </a:solidFill>
                <a:effectLst/>
                <a:latin typeface="Monaco" pitchFamily="2" charset="77"/>
              </a:rPr>
              <a:t>"translation"</a:t>
            </a:r>
            <a:r>
              <a:rPr lang="en-US" sz="1400" dirty="0">
                <a:effectLst/>
                <a:latin typeface="Monaco" pitchFamily="2" charset="77"/>
              </a:rPr>
              <a:t>))</a:t>
            </a:r>
          </a:p>
        </p:txBody>
      </p:sp>
    </p:spTree>
    <p:extLst>
      <p:ext uri="{BB962C8B-B14F-4D97-AF65-F5344CB8AC3E}">
        <p14:creationId xmlns:p14="http://schemas.microsoft.com/office/powerpoint/2010/main" val="146339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US" dirty="0" err="1"/>
              <a:t>Geospacial</a:t>
            </a:r>
            <a:r>
              <a:rPr lang="en-US" dirty="0"/>
              <a:t> Services </a:t>
            </a:r>
            <a:r>
              <a:rPr lang="en-US" dirty="0" err="1"/>
              <a:t>を</a:t>
            </a:r>
            <a:r>
              <a:rPr lang="ja-JP" altLang="en-US"/>
              <a:t>利用した</a:t>
            </a:r>
            <a:r>
              <a:rPr lang="en-US" altLang="ja-JP" dirty="0"/>
              <a:t> Reverse geocoding</a:t>
            </a:r>
            <a:endParaRPr lang="en-JP" dirty="0"/>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JP" sz="1400" dirty="0"/>
              <a:t>APIキーを用意する</a:t>
            </a:r>
          </a:p>
          <a:p>
            <a:pPr marL="342900" indent="-342900">
              <a:buFont typeface="+mj-lt"/>
              <a:buAutoNum type="arabicPeriod"/>
            </a:pPr>
            <a:r>
              <a:rPr lang="en-JP" sz="1400" dirty="0"/>
              <a:t>入力データを Spark Dataframe 形式で用意する</a:t>
            </a:r>
          </a:p>
          <a:p>
            <a:pPr marL="342900" indent="-342900">
              <a:buFont typeface="+mj-lt"/>
              <a:buAutoNum type="arabicPeriod"/>
            </a:pPr>
            <a:r>
              <a:rPr lang="en-JP" sz="1400" dirty="0">
                <a:solidFill>
                  <a:schemeClr val="bg1">
                    <a:lumMod val="65000"/>
                    <a:lumOff val="35000"/>
                  </a:schemeClr>
                </a:solidFill>
              </a:rPr>
              <a:t>ReverseAddressGeocoder クラスのインスタンスを作成する</a:t>
            </a:r>
          </a:p>
          <a:p>
            <a:pPr marL="342900" indent="-342900">
              <a:buFont typeface="+mj-lt"/>
              <a:buAutoNum type="arabicPeriod"/>
            </a:pPr>
            <a:r>
              <a:rPr lang="en-JP" sz="1400" dirty="0">
                <a:solidFill>
                  <a:schemeClr val="bg1">
                    <a:lumMod val="65000"/>
                    <a:lumOff val="35000"/>
                  </a:schemeClr>
                </a:solidFill>
              </a:rPr>
              <a:t>ReverseAddressGeocoder オブジェクトのメソッドをコールして住所取得の実行と返却データの整形を行う</a:t>
            </a:r>
          </a:p>
          <a:p>
            <a:pPr marL="342900" indent="-342900">
              <a:buFont typeface="+mj-lt"/>
              <a:buAutoNum type="arabicPeriod"/>
            </a:pPr>
            <a:endParaRPr lang="en-JP" sz="1400" dirty="0"/>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893100"/>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pyspark.sql.functions</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effectLst/>
                <a:latin typeface="Monaco" pitchFamily="2" charset="77"/>
              </a:rPr>
              <a:t> col</a:t>
            </a:r>
          </a:p>
          <a:p>
            <a:r>
              <a:rPr lang="en-US" sz="1400" dirty="0">
                <a:solidFill>
                  <a:srgbClr val="008000"/>
                </a:solidFill>
                <a:effectLst/>
                <a:latin typeface="Monaco" pitchFamily="2" charset="77"/>
              </a:rPr>
              <a:t>from</a:t>
            </a:r>
            <a:r>
              <a:rPr lang="en-US" sz="1400" dirty="0">
                <a:effectLst/>
                <a:latin typeface="Monaco" pitchFamily="2" charset="77"/>
              </a:rPr>
              <a:t> </a:t>
            </a:r>
            <a:r>
              <a:rPr lang="en-US" sz="1400" dirty="0" err="1">
                <a:solidFill>
                  <a:srgbClr val="0000FF"/>
                </a:solidFill>
                <a:effectLst/>
                <a:latin typeface="Monaco" pitchFamily="2" charset="77"/>
              </a:rPr>
              <a:t>pyspark.sql.types</a:t>
            </a:r>
            <a:r>
              <a:rPr lang="en-US" sz="1400" dirty="0">
                <a:effectLst/>
                <a:latin typeface="Monaco" pitchFamily="2" charset="77"/>
              </a:rPr>
              <a:t> </a:t>
            </a:r>
            <a:r>
              <a:rPr lang="en-US" sz="1400" dirty="0">
                <a:solidFill>
                  <a:srgbClr val="008000"/>
                </a:solidFill>
                <a:effectLst/>
                <a:latin typeface="Monaco" pitchFamily="2" charset="77"/>
              </a:rPr>
              <a:t>import</a:t>
            </a:r>
            <a:r>
              <a:rPr lang="en-US" sz="1400" dirty="0">
                <a:effectLst/>
                <a:latin typeface="Monaco" pitchFamily="2" charset="77"/>
              </a:rPr>
              <a:t> </a:t>
            </a:r>
            <a:r>
              <a:rPr lang="en-US" sz="1400" dirty="0" err="1">
                <a:effectLst/>
                <a:latin typeface="Monaco" pitchFamily="2" charset="77"/>
              </a:rPr>
              <a:t>StructType,StructField</a:t>
            </a:r>
            <a:r>
              <a:rPr lang="en-US" sz="1400" dirty="0">
                <a:effectLst/>
                <a:latin typeface="Monaco" pitchFamily="2" charset="77"/>
              </a:rPr>
              <a:t>, </a:t>
            </a:r>
            <a:r>
              <a:rPr lang="en-US" sz="1400" dirty="0" err="1">
                <a:effectLst/>
                <a:latin typeface="Monaco" pitchFamily="2" charset="77"/>
              </a:rPr>
              <a:t>DoubleType</a:t>
            </a:r>
            <a:endParaRPr lang="en-US" sz="1400" dirty="0">
              <a:effectLst/>
              <a:latin typeface="Monaco" pitchFamily="2" charset="77"/>
            </a:endParaRPr>
          </a:p>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synapse.ml.cognitive</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a:t>
            </a:r>
            <a:endParaRPr lang="en-US" sz="1400" dirty="0">
              <a:solidFill>
                <a:srgbClr val="0000FF"/>
              </a:solidFill>
              <a:effectLst/>
              <a:latin typeface="Monaco" pitchFamily="2" charset="77"/>
            </a:endParaRPr>
          </a:p>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synapse.ml.geospatial</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a:t>
            </a:r>
            <a:endParaRPr lang="en-US" sz="1400" dirty="0">
              <a:solidFill>
                <a:srgbClr val="0000FF"/>
              </a:solidFill>
              <a:effectLst/>
              <a:latin typeface="Monaco" pitchFamily="2" charset="77"/>
            </a:endParaRPr>
          </a:p>
          <a:p>
            <a:endParaRPr lang="en-US" sz="1400" dirty="0">
              <a:effectLst/>
              <a:latin typeface="Monaco" pitchFamily="2" charset="77"/>
            </a:endParaRPr>
          </a:p>
          <a:p>
            <a:r>
              <a:rPr lang="en-US" sz="1400" dirty="0" err="1">
                <a:effectLst/>
                <a:latin typeface="Monaco" pitchFamily="2" charset="77"/>
              </a:rPr>
              <a:t>azureMapsKey</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os</a:t>
            </a:r>
            <a:r>
              <a:rPr lang="en-US" sz="1400" dirty="0" err="1">
                <a:solidFill>
                  <a:srgbClr val="666666"/>
                </a:solidFill>
                <a:effectLst/>
                <a:latin typeface="Monaco" pitchFamily="2" charset="77"/>
              </a:rPr>
              <a:t>.</a:t>
            </a:r>
            <a:r>
              <a:rPr lang="en-US" sz="1400" dirty="0" err="1">
                <a:effectLst/>
                <a:latin typeface="Monaco" pitchFamily="2" charset="77"/>
              </a:rPr>
              <a:t>environ</a:t>
            </a:r>
            <a:r>
              <a:rPr lang="en-US" sz="1400" dirty="0">
                <a:effectLst/>
                <a:latin typeface="Monaco" pitchFamily="2" charset="77"/>
              </a:rPr>
              <a:t>[</a:t>
            </a:r>
            <a:r>
              <a:rPr lang="en-US" sz="1400" dirty="0">
                <a:solidFill>
                  <a:srgbClr val="BA2121"/>
                </a:solidFill>
                <a:effectLst/>
                <a:latin typeface="Monaco" pitchFamily="2" charset="77"/>
              </a:rPr>
              <a:t>"AZURE_MAPS_KEY"</a:t>
            </a:r>
            <a:r>
              <a:rPr lang="en-US" sz="1400" dirty="0">
                <a:effectLst/>
                <a:latin typeface="Monaco" pitchFamily="2" charset="77"/>
              </a:rPr>
              <a:t>]</a:t>
            </a:r>
          </a:p>
          <a:p>
            <a:endParaRPr lang="en-US" sz="1400" dirty="0">
              <a:latin typeface="Monaco" pitchFamily="2" charset="77"/>
            </a:endParaRPr>
          </a:p>
          <a:p>
            <a:r>
              <a:rPr lang="en-US" sz="1400" dirty="0">
                <a:effectLst/>
                <a:latin typeface="Monaco" pitchFamily="2" charset="77"/>
              </a:rPr>
              <a:t>df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spark</a:t>
            </a:r>
            <a:r>
              <a:rPr lang="en-US" sz="1400" dirty="0" err="1">
                <a:solidFill>
                  <a:srgbClr val="666666"/>
                </a:solidFill>
                <a:effectLst/>
                <a:latin typeface="Monaco" pitchFamily="2" charset="77"/>
              </a:rPr>
              <a:t>.</a:t>
            </a:r>
            <a:r>
              <a:rPr lang="en-US" sz="1400" dirty="0" err="1">
                <a:effectLst/>
                <a:latin typeface="Monaco" pitchFamily="2" charset="77"/>
              </a:rPr>
              <a:t>createDataFrame</a:t>
            </a:r>
            <a:r>
              <a:rPr lang="en-US" sz="1400" dirty="0">
                <a:effectLst/>
                <a:latin typeface="Monaco" pitchFamily="2" charset="77"/>
              </a:rPr>
              <a:t>(((</a:t>
            </a:r>
          </a:p>
          <a:p>
            <a:r>
              <a:rPr lang="en-US" sz="1400" dirty="0">
                <a:solidFill>
                  <a:srgbClr val="000000"/>
                </a:solidFill>
                <a:effectLst/>
                <a:latin typeface="Monaco" pitchFamily="2" charset="77"/>
              </a:rPr>
              <a:t>    (</a:t>
            </a:r>
            <a:r>
              <a:rPr lang="en-US" sz="1400" dirty="0">
                <a:solidFill>
                  <a:srgbClr val="666666"/>
                </a:solidFill>
                <a:effectLst/>
                <a:latin typeface="Monaco" pitchFamily="2" charset="77"/>
              </a:rPr>
              <a:t>48.858561</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2.294911</a:t>
            </a:r>
            <a:r>
              <a:rPr lang="en-US" sz="1400" dirty="0">
                <a:solidFill>
                  <a:srgbClr val="000000"/>
                </a:solidFill>
                <a:effectLst/>
                <a:latin typeface="Monaco" pitchFamily="2" charset="77"/>
              </a:rPr>
              <a:t>),</a:t>
            </a:r>
            <a:endParaRPr lang="en-US" sz="1400" dirty="0">
              <a:solidFill>
                <a:srgbClr val="666666"/>
              </a:solidFill>
              <a:effectLst/>
              <a:latin typeface="Monaco" pitchFamily="2" charset="77"/>
            </a:endParaRPr>
          </a:p>
          <a:p>
            <a:r>
              <a:rPr lang="en-US" sz="1400" dirty="0">
                <a:solidFill>
                  <a:srgbClr val="000000"/>
                </a:solidFill>
                <a:effectLst/>
                <a:latin typeface="Monaco" pitchFamily="2" charset="77"/>
              </a:rPr>
              <a:t>    (</a:t>
            </a:r>
            <a:r>
              <a:rPr lang="en-US" sz="1400" dirty="0">
                <a:solidFill>
                  <a:srgbClr val="666666"/>
                </a:solidFill>
                <a:effectLst/>
                <a:latin typeface="Monaco" pitchFamily="2" charset="77"/>
              </a:rPr>
              <a:t>47.639765</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-122.127896</a:t>
            </a:r>
            <a:r>
              <a:rPr lang="en-US" sz="1400" dirty="0">
                <a:solidFill>
                  <a:srgbClr val="000000"/>
                </a:solidFill>
                <a:effectLst/>
                <a:latin typeface="Monaco" pitchFamily="2" charset="77"/>
              </a:rPr>
              <a:t>),</a:t>
            </a:r>
            <a:endParaRPr lang="en-US" sz="1400" dirty="0">
              <a:solidFill>
                <a:srgbClr val="666666"/>
              </a:solidFill>
              <a:effectLst/>
              <a:latin typeface="Monaco" pitchFamily="2" charset="77"/>
            </a:endParaRPr>
          </a:p>
          <a:p>
            <a:r>
              <a:rPr lang="en-US" sz="1400" dirty="0">
                <a:solidFill>
                  <a:srgbClr val="000000"/>
                </a:solidFill>
                <a:effectLst/>
                <a:latin typeface="Monaco" pitchFamily="2" charset="77"/>
              </a:rPr>
              <a:t>    (</a:t>
            </a:r>
            <a:r>
              <a:rPr lang="en-US" sz="1400" dirty="0">
                <a:solidFill>
                  <a:srgbClr val="666666"/>
                </a:solidFill>
                <a:effectLst/>
                <a:latin typeface="Monaco" pitchFamily="2" charset="77"/>
              </a:rPr>
              <a:t>47.621028</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-122.348170</a:t>
            </a:r>
            <a:r>
              <a:rPr lang="en-US" sz="1400" dirty="0">
                <a:solidFill>
                  <a:srgbClr val="000000"/>
                </a:solidFill>
                <a:effectLst/>
                <a:latin typeface="Monaco" pitchFamily="2" charset="77"/>
              </a:rPr>
              <a:t>),</a:t>
            </a:r>
            <a:endParaRPr lang="en-US" sz="1400" dirty="0">
              <a:solidFill>
                <a:srgbClr val="666666"/>
              </a:solidFill>
              <a:effectLst/>
              <a:latin typeface="Monaco" pitchFamily="2" charset="77"/>
            </a:endParaRPr>
          </a:p>
          <a:p>
            <a:r>
              <a:rPr lang="en-US" sz="1400" dirty="0">
                <a:solidFill>
                  <a:srgbClr val="000000"/>
                </a:solidFill>
                <a:effectLst/>
                <a:latin typeface="Monaco" pitchFamily="2" charset="77"/>
              </a:rPr>
              <a:t>    (</a:t>
            </a:r>
            <a:r>
              <a:rPr lang="en-US" sz="1400" dirty="0">
                <a:solidFill>
                  <a:srgbClr val="666666"/>
                </a:solidFill>
                <a:effectLst/>
                <a:latin typeface="Monaco" pitchFamily="2" charset="77"/>
              </a:rPr>
              <a:t>47.734012</a:t>
            </a:r>
            <a:r>
              <a:rPr lang="en-US" sz="1400" dirty="0">
                <a:solidFill>
                  <a:srgbClr val="000000"/>
                </a:solidFill>
                <a:effectLst/>
                <a:latin typeface="Monaco" pitchFamily="2" charset="77"/>
              </a:rPr>
              <a:t>, </a:t>
            </a:r>
            <a:r>
              <a:rPr lang="en-US" sz="1400" dirty="0">
                <a:solidFill>
                  <a:srgbClr val="666666"/>
                </a:solidFill>
                <a:effectLst/>
                <a:latin typeface="Monaco" pitchFamily="2" charset="77"/>
              </a:rPr>
              <a:t>-122.102737</a:t>
            </a:r>
            <a:r>
              <a:rPr lang="en-US" sz="1400" dirty="0">
                <a:solidFill>
                  <a:srgbClr val="000000"/>
                </a:solidFill>
                <a:effectLst/>
                <a:latin typeface="Monaco" pitchFamily="2" charset="77"/>
              </a:rPr>
              <a:t>)</a:t>
            </a:r>
            <a:endParaRPr lang="en-US" sz="1400" dirty="0">
              <a:solidFill>
                <a:srgbClr val="666666"/>
              </a:solidFill>
              <a:effectLst/>
              <a:latin typeface="Monaco" pitchFamily="2" charset="77"/>
            </a:endParaRPr>
          </a:p>
          <a:p>
            <a:r>
              <a:rPr lang="en-US" sz="1400" dirty="0">
                <a:effectLst/>
                <a:latin typeface="Monaco" pitchFamily="2" charset="77"/>
              </a:rPr>
              <a:t>  )), </a:t>
            </a:r>
            <a:r>
              <a:rPr lang="en-US" sz="1400" dirty="0" err="1">
                <a:effectLst/>
                <a:latin typeface="Monaco" pitchFamily="2" charset="77"/>
              </a:rPr>
              <a:t>StructType</a:t>
            </a:r>
            <a:r>
              <a:rPr lang="en-US" sz="1400" dirty="0">
                <a:effectLst/>
                <a:latin typeface="Monaco" pitchFamily="2" charset="77"/>
              </a:rPr>
              <a:t>([</a:t>
            </a:r>
            <a:r>
              <a:rPr lang="en-US" sz="1400" dirty="0" err="1">
                <a:effectLst/>
                <a:latin typeface="Monaco" pitchFamily="2" charset="77"/>
              </a:rPr>
              <a:t>StructField</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lat</a:t>
            </a:r>
            <a:r>
              <a:rPr lang="en-US" sz="1400" dirty="0">
                <a:solidFill>
                  <a:srgbClr val="BA2121"/>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DoubleType</a:t>
            </a:r>
            <a:r>
              <a:rPr lang="en-US" sz="1400" dirty="0">
                <a:effectLst/>
                <a:latin typeface="Monaco" pitchFamily="2" charset="77"/>
              </a:rPr>
              <a:t>()), </a:t>
            </a:r>
            <a:r>
              <a:rPr lang="en-US" sz="1400" dirty="0" err="1">
                <a:effectLst/>
                <a:latin typeface="Monaco" pitchFamily="2" charset="77"/>
              </a:rPr>
              <a:t>StructField</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lon</a:t>
            </a:r>
            <a:r>
              <a:rPr lang="en-US" sz="1400" dirty="0">
                <a:solidFill>
                  <a:srgbClr val="BA2121"/>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DoubleType</a:t>
            </a:r>
            <a:r>
              <a:rPr lang="en-US" sz="1400" dirty="0">
                <a:effectLst/>
                <a:latin typeface="Monaco" pitchFamily="2" charset="77"/>
              </a:rPr>
              <a:t>())]))</a:t>
            </a:r>
          </a:p>
        </p:txBody>
      </p:sp>
    </p:spTree>
    <p:extLst>
      <p:ext uri="{BB962C8B-B14F-4D97-AF65-F5344CB8AC3E}">
        <p14:creationId xmlns:p14="http://schemas.microsoft.com/office/powerpoint/2010/main" val="155234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US" dirty="0" err="1"/>
              <a:t>Geospacial</a:t>
            </a:r>
            <a:r>
              <a:rPr lang="en-US" dirty="0"/>
              <a:t> Services </a:t>
            </a:r>
            <a:r>
              <a:rPr lang="en-US" dirty="0" err="1"/>
              <a:t>を</a:t>
            </a:r>
            <a:r>
              <a:rPr lang="ja-JP" altLang="en-US"/>
              <a:t>利用した</a:t>
            </a:r>
            <a:r>
              <a:rPr lang="en-US" altLang="ja-JP" dirty="0"/>
              <a:t> Reverse geocoding</a:t>
            </a:r>
            <a:endParaRPr lang="en-JP" dirty="0"/>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JP" sz="1400" dirty="0">
                <a:solidFill>
                  <a:schemeClr val="bg1">
                    <a:lumMod val="65000"/>
                    <a:lumOff val="35000"/>
                  </a:schemeClr>
                </a:solidFill>
              </a:rPr>
              <a:t>APIキーを用意する</a:t>
            </a:r>
          </a:p>
          <a:p>
            <a:pPr marL="342900" indent="-342900">
              <a:buFont typeface="+mj-lt"/>
              <a:buAutoNum type="arabicPeriod"/>
            </a:pPr>
            <a:r>
              <a:rPr lang="en-JP" sz="1400" dirty="0">
                <a:solidFill>
                  <a:schemeClr val="bg1">
                    <a:lumMod val="65000"/>
                    <a:lumOff val="35000"/>
                  </a:schemeClr>
                </a:solidFill>
              </a:rPr>
              <a:t>入力データを Spark Dataframe 形式で用意する</a:t>
            </a:r>
          </a:p>
          <a:p>
            <a:pPr marL="342900" indent="-342900">
              <a:buFont typeface="+mj-lt"/>
              <a:buAutoNum type="arabicPeriod"/>
            </a:pPr>
            <a:r>
              <a:rPr lang="en-JP" sz="1400" dirty="0"/>
              <a:t>ReverseAddressGeocoder クラスのインスタンスを作成する</a:t>
            </a:r>
          </a:p>
          <a:p>
            <a:pPr marL="342900" indent="-342900">
              <a:buFont typeface="+mj-lt"/>
              <a:buAutoNum type="arabicPeriod"/>
            </a:pPr>
            <a:r>
              <a:rPr lang="en-JP" sz="1400" dirty="0"/>
              <a:t>ReverseAddressGeocoder オブジェクトのメソッドをコールして住所取得の実行と返却データの整形を行う</a:t>
            </a:r>
          </a:p>
          <a:p>
            <a:pPr marL="342900" indent="-342900">
              <a:buFont typeface="+mj-lt"/>
              <a:buAutoNum type="arabicPeriod"/>
            </a:pPr>
            <a:endParaRPr lang="en-JP" sz="1400" dirty="0"/>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893100"/>
          </a:xfrm>
          <a:prstGeom prst="rect">
            <a:avLst/>
          </a:prstGeom>
          <a:noFill/>
        </p:spPr>
        <p:txBody>
          <a:bodyPr wrap="square">
            <a:spAutoFit/>
          </a:bodyPr>
          <a:lstStyle/>
          <a:p>
            <a:r>
              <a:rPr lang="en-US" sz="1400" dirty="0" err="1">
                <a:effectLst/>
                <a:latin typeface="Monaco" pitchFamily="2" charset="77"/>
              </a:rPr>
              <a:t>rev_geocoder</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ReverseAddressGeocoder</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setSubscriptionKey</a:t>
            </a:r>
            <a:r>
              <a:rPr lang="en-US" sz="1400" dirty="0">
                <a:effectLst/>
                <a:latin typeface="Monaco" pitchFamily="2" charset="77"/>
              </a:rPr>
              <a:t>(</a:t>
            </a:r>
            <a:r>
              <a:rPr lang="en-US" sz="1400" dirty="0" err="1">
                <a:effectLst/>
                <a:latin typeface="Monaco" pitchFamily="2" charset="77"/>
              </a:rPr>
              <a:t>azureMapsKey</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setLatitudeCol</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lat</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setLongitudeCol</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lon</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setOutputCol</a:t>
            </a:r>
            <a:r>
              <a:rPr lang="en-US" sz="1400" dirty="0">
                <a:effectLst/>
                <a:latin typeface="Monaco" pitchFamily="2" charset="77"/>
              </a:rPr>
              <a:t>(</a:t>
            </a:r>
            <a:r>
              <a:rPr lang="en-US" sz="1400" dirty="0">
                <a:solidFill>
                  <a:srgbClr val="BA2121"/>
                </a:solidFill>
                <a:effectLst/>
                <a:latin typeface="Monaco" pitchFamily="2" charset="77"/>
              </a:rPr>
              <a:t>"output"</a:t>
            </a:r>
            <a:r>
              <a:rPr lang="en-US" sz="1400" dirty="0">
                <a:effectLst/>
                <a:latin typeface="Monaco" pitchFamily="2" charset="77"/>
              </a:rPr>
              <a:t>))</a:t>
            </a:r>
          </a:p>
          <a:p>
            <a:br>
              <a:rPr lang="en-US" sz="1400" dirty="0">
                <a:effectLst/>
                <a:latin typeface="Monaco" pitchFamily="2" charset="77"/>
              </a:rPr>
            </a:br>
            <a:r>
              <a:rPr lang="en-US" sz="1400" dirty="0">
                <a:effectLst/>
                <a:latin typeface="Monaco" pitchFamily="2" charset="77"/>
              </a:rPr>
              <a:t>display(</a:t>
            </a:r>
            <a:r>
              <a:rPr lang="en-US" sz="1400" dirty="0" err="1">
                <a:effectLst/>
                <a:latin typeface="Monaco" pitchFamily="2" charset="77"/>
              </a:rPr>
              <a:t>rev_geocoder</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FixedMiniBatchTransformer</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setBatchSize</a:t>
            </a:r>
            <a:r>
              <a:rPr lang="en-US" sz="1400" dirty="0">
                <a:effectLst/>
                <a:latin typeface="Monaco" pitchFamily="2" charset="77"/>
              </a:rPr>
              <a:t>(</a:t>
            </a:r>
            <a:r>
              <a:rPr lang="en-US" sz="1400" dirty="0">
                <a:solidFill>
                  <a:srgbClr val="666666"/>
                </a:solidFill>
                <a:effectLst/>
                <a:latin typeface="Monaco" pitchFamily="2" charset="77"/>
              </a:rPr>
              <a:t>10</a:t>
            </a:r>
            <a:r>
              <a:rPr lang="en-US" sz="1400" dirty="0">
                <a:effectLst/>
                <a:latin typeface="Monaco" pitchFamily="2" charset="77"/>
              </a:rPr>
              <a:t>)</a:t>
            </a:r>
            <a:r>
              <a:rPr lang="en-US" sz="1400" dirty="0">
                <a:solidFill>
                  <a:srgbClr val="666666"/>
                </a:solidFill>
                <a:effectLst/>
                <a:latin typeface="Monaco" pitchFamily="2" charset="77"/>
              </a:rPr>
              <a:t>.</a:t>
            </a:r>
            <a:r>
              <a:rPr lang="en-US" sz="1400" dirty="0">
                <a:effectLst/>
                <a:latin typeface="Monaco" pitchFamily="2" charset="77"/>
              </a:rPr>
              <a:t>transform(df))</a:t>
            </a:r>
            <a:r>
              <a:rPr lang="en-US" sz="1400" dirty="0">
                <a:solidFill>
                  <a:srgbClr val="666666"/>
                </a:solidFill>
                <a:effectLst/>
                <a:latin typeface="Monaco" pitchFamily="2" charset="77"/>
              </a:rPr>
              <a:t>.</a:t>
            </a:r>
            <a:r>
              <a:rPr lang="en-US" sz="1400" dirty="0">
                <a:effectLst/>
                <a:latin typeface="Monaco" pitchFamily="2" charset="77"/>
              </a:rPr>
              <a:t>select(col(</a:t>
            </a:r>
            <a:r>
              <a:rPr lang="en-US" sz="1400" dirty="0">
                <a:solidFill>
                  <a:srgbClr val="BA2121"/>
                </a:solidFill>
                <a:effectLst/>
                <a:latin typeface="Monaco" pitchFamily="2" charset="77"/>
              </a:rPr>
              <a:t>"*"</a:t>
            </a:r>
            <a:r>
              <a:rPr lang="en-US" sz="1400" dirty="0">
                <a:effectLst/>
                <a:latin typeface="Monaco" pitchFamily="2" charset="77"/>
              </a:rPr>
              <a:t>),</a:t>
            </a:r>
          </a:p>
          <a:p>
            <a:r>
              <a:rPr lang="en-US" sz="1400" dirty="0">
                <a:solidFill>
                  <a:srgbClr val="000000"/>
                </a:solidFill>
                <a:effectLst/>
                <a:latin typeface="Monaco" pitchFamily="2" charset="77"/>
              </a:rPr>
              <a:t>      </a:t>
            </a:r>
            <a:r>
              <a:rPr lang="en-US" sz="1400" dirty="0">
                <a:effectLst/>
                <a:latin typeface="Monaco" pitchFamily="2" charset="77"/>
              </a:rPr>
              <a:t>col(</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output.response.addresses</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getItem</a:t>
            </a:r>
            <a:r>
              <a:rPr lang="en-US" sz="1400" dirty="0">
                <a:effectLst/>
                <a:latin typeface="Monaco" pitchFamily="2" charset="77"/>
              </a:rPr>
              <a:t>(</a:t>
            </a:r>
            <a:r>
              <a:rPr lang="en-US" sz="1400" dirty="0">
                <a:solidFill>
                  <a:srgbClr val="666666"/>
                </a:solidFill>
                <a:effectLst/>
                <a:latin typeface="Monaco" pitchFamily="2" charset="77"/>
              </a:rPr>
              <a:t>0</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getField</a:t>
            </a:r>
            <a:r>
              <a:rPr lang="en-US" sz="1400" dirty="0">
                <a:effectLst/>
                <a:latin typeface="Monaco" pitchFamily="2" charset="77"/>
              </a:rPr>
              <a:t>(</a:t>
            </a:r>
            <a:r>
              <a:rPr lang="en-US" sz="1400" dirty="0">
                <a:solidFill>
                  <a:srgbClr val="BA2121"/>
                </a:solidFill>
                <a:effectLst/>
                <a:latin typeface="Monaco" pitchFamily="2" charset="77"/>
              </a:rPr>
              <a:t>"address"</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getField</a:t>
            </a:r>
            <a:r>
              <a:rPr lang="en-US" sz="1400" dirty="0">
                <a:effectLst/>
                <a:latin typeface="Monaco" pitchFamily="2" charset="77"/>
              </a:rPr>
              <a:t>(</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freeformAddress</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666666"/>
                </a:solidFill>
                <a:effectLst/>
                <a:latin typeface="Monaco" pitchFamily="2" charset="77"/>
              </a:rPr>
              <a:t>.</a:t>
            </a:r>
            <a:r>
              <a:rPr lang="en-US" sz="1400" dirty="0">
                <a:effectLst/>
                <a:latin typeface="Monaco" pitchFamily="2" charset="77"/>
              </a:rPr>
              <a:t>alias(</a:t>
            </a:r>
            <a:r>
              <a:rPr lang="en-US" sz="1400" dirty="0">
                <a:solidFill>
                  <a:srgbClr val="BA2121"/>
                </a:solidFill>
                <a:effectLst/>
                <a:latin typeface="Monaco" pitchFamily="2" charset="77"/>
              </a:rPr>
              <a:t>"In Polygon"</a:t>
            </a:r>
            <a:r>
              <a:rPr lang="en-US" sz="1400" dirty="0">
                <a:effectLst/>
                <a:latin typeface="Monaco" pitchFamily="2" charset="77"/>
              </a:rPr>
              <a:t>),</a:t>
            </a:r>
          </a:p>
          <a:p>
            <a:r>
              <a:rPr lang="en-US" sz="1400" dirty="0">
                <a:solidFill>
                  <a:srgbClr val="000000"/>
                </a:solidFill>
                <a:effectLst/>
                <a:latin typeface="Monaco" pitchFamily="2" charset="77"/>
              </a:rPr>
              <a:t>      </a:t>
            </a:r>
            <a:r>
              <a:rPr lang="en-US" sz="1400" dirty="0">
                <a:effectLst/>
                <a:latin typeface="Monaco" pitchFamily="2" charset="77"/>
              </a:rPr>
              <a:t>col(</a:t>
            </a:r>
            <a:r>
              <a:rPr lang="en-US" sz="1400" dirty="0">
                <a:solidFill>
                  <a:srgbClr val="BA2121"/>
                </a:solidFill>
                <a:effectLst/>
                <a:latin typeface="Monaco" pitchFamily="2" charset="77"/>
              </a:rPr>
              <a:t>"</a:t>
            </a:r>
            <a:r>
              <a:rPr lang="en-US" sz="1400" dirty="0" err="1">
                <a:solidFill>
                  <a:srgbClr val="BA2121"/>
                </a:solidFill>
                <a:effectLst/>
                <a:latin typeface="Monaco" pitchFamily="2" charset="77"/>
              </a:rPr>
              <a:t>output.response.addresses</a:t>
            </a:r>
            <a:r>
              <a:rPr lang="en-US" sz="1400" dirty="0">
                <a:solidFill>
                  <a:srgbClr val="BA2121"/>
                </a:solidFill>
                <a:effectLst/>
                <a:latin typeface="Monaco" pitchFamily="2" charset="77"/>
              </a:rPr>
              <a:t>"</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getItem</a:t>
            </a:r>
            <a:r>
              <a:rPr lang="en-US" sz="1400" dirty="0">
                <a:effectLst/>
                <a:latin typeface="Monaco" pitchFamily="2" charset="77"/>
              </a:rPr>
              <a:t>(</a:t>
            </a:r>
            <a:r>
              <a:rPr lang="en-US" sz="1400" dirty="0">
                <a:solidFill>
                  <a:srgbClr val="666666"/>
                </a:solidFill>
                <a:effectLst/>
                <a:latin typeface="Monaco" pitchFamily="2" charset="77"/>
              </a:rPr>
              <a:t>0</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getField</a:t>
            </a:r>
            <a:r>
              <a:rPr lang="en-US" sz="1400" dirty="0">
                <a:effectLst/>
                <a:latin typeface="Monaco" pitchFamily="2" charset="77"/>
              </a:rPr>
              <a:t>(</a:t>
            </a:r>
            <a:r>
              <a:rPr lang="en-US" sz="1400" dirty="0">
                <a:solidFill>
                  <a:srgbClr val="BA2121"/>
                </a:solidFill>
                <a:effectLst/>
                <a:latin typeface="Monaco" pitchFamily="2" charset="77"/>
              </a:rPr>
              <a:t>"address"</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getField</a:t>
            </a:r>
            <a:r>
              <a:rPr lang="en-US" sz="1400" dirty="0">
                <a:effectLst/>
                <a:latin typeface="Monaco" pitchFamily="2" charset="77"/>
              </a:rPr>
              <a:t>(</a:t>
            </a:r>
            <a:r>
              <a:rPr lang="en-US" sz="1400" dirty="0">
                <a:solidFill>
                  <a:srgbClr val="BA2121"/>
                </a:solidFill>
                <a:effectLst/>
                <a:latin typeface="Monaco" pitchFamily="2" charset="77"/>
              </a:rPr>
              <a:t>"country"</a:t>
            </a:r>
            <a:r>
              <a:rPr lang="en-US" sz="1400" dirty="0">
                <a:effectLst/>
                <a:latin typeface="Monaco" pitchFamily="2" charset="77"/>
              </a:rPr>
              <a:t>)</a:t>
            </a:r>
            <a:r>
              <a:rPr lang="en-US" sz="1400" dirty="0">
                <a:solidFill>
                  <a:srgbClr val="666666"/>
                </a:solidFill>
                <a:effectLst/>
                <a:latin typeface="Monaco" pitchFamily="2" charset="77"/>
              </a:rPr>
              <a:t>.</a:t>
            </a:r>
            <a:r>
              <a:rPr lang="en-US" sz="1400" dirty="0">
                <a:effectLst/>
                <a:latin typeface="Monaco" pitchFamily="2" charset="77"/>
              </a:rPr>
              <a:t>alias(</a:t>
            </a:r>
            <a:r>
              <a:rPr lang="en-US" sz="1400" dirty="0">
                <a:solidFill>
                  <a:srgbClr val="BA2121"/>
                </a:solidFill>
                <a:effectLst/>
                <a:latin typeface="Monaco" pitchFamily="2" charset="77"/>
              </a:rPr>
              <a:t>"Intersecting Polygons"</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drop(</a:t>
            </a:r>
            <a:r>
              <a:rPr lang="en-US" sz="1400" dirty="0">
                <a:solidFill>
                  <a:srgbClr val="BA2121"/>
                </a:solidFill>
                <a:effectLst/>
                <a:latin typeface="Monaco" pitchFamily="2" charset="77"/>
              </a:rPr>
              <a:t>"output"</a:t>
            </a:r>
            <a:r>
              <a:rPr lang="en-US" sz="1400" dirty="0">
                <a:effectLst/>
                <a:latin typeface="Monaco" pitchFamily="2" charset="77"/>
              </a:rPr>
              <a:t>))</a:t>
            </a:r>
          </a:p>
        </p:txBody>
      </p:sp>
    </p:spTree>
    <p:extLst>
      <p:ext uri="{BB962C8B-B14F-4D97-AF65-F5344CB8AC3E}">
        <p14:creationId xmlns:p14="http://schemas.microsoft.com/office/powerpoint/2010/main" val="395594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JP" dirty="0"/>
              <a:t>ONNX モデル (LightGBM) の利用</a:t>
            </a:r>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JP" sz="1400" dirty="0"/>
              <a:t>モデルとそのペイロードを用意する (ペイロードは onnxmltools.convert.convert_lightgbm を利用して取得)</a:t>
            </a:r>
          </a:p>
          <a:p>
            <a:pPr marL="342900" indent="-342900">
              <a:buFont typeface="+mj-lt"/>
              <a:buAutoNum type="arabicPeriod"/>
            </a:pPr>
            <a:r>
              <a:rPr lang="en-JP" sz="1400" dirty="0"/>
              <a:t>ONNXModel クラスのインスタンスを作成し、ペイロードをセットする</a:t>
            </a:r>
          </a:p>
          <a:p>
            <a:pPr marL="342900" indent="-342900">
              <a:buFont typeface="+mj-lt"/>
              <a:buAutoNum type="arabicPeriod"/>
            </a:pPr>
            <a:r>
              <a:rPr lang="en-JP" sz="1400" dirty="0"/>
              <a:t>モデルに入力する Dataframe のカラム名と、モデルから出力する Dataframe のカラム名を、それぞれセットする</a:t>
            </a:r>
          </a:p>
          <a:p>
            <a:pPr marL="342900" indent="-342900">
              <a:buFont typeface="+mj-lt"/>
              <a:buAutoNum type="arabicPeriod"/>
            </a:pPr>
            <a:r>
              <a:rPr lang="en-JP" sz="1400" dirty="0"/>
              <a:t>Spark Dataframe を使用して推論を実行する</a:t>
            </a:r>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893100"/>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solidFill>
                  <a:srgbClr val="000000"/>
                </a:solidFill>
                <a:effectLst/>
                <a:latin typeface="Monaco" pitchFamily="2" charset="77"/>
              </a:rPr>
              <a:t> </a:t>
            </a:r>
            <a:r>
              <a:rPr lang="en-US" sz="1400" dirty="0" err="1">
                <a:solidFill>
                  <a:srgbClr val="0000FF"/>
                </a:solidFill>
                <a:effectLst/>
                <a:latin typeface="Monaco" pitchFamily="2" charset="77"/>
              </a:rPr>
              <a:t>synapse.ml.onnx</a:t>
            </a:r>
            <a:r>
              <a:rPr lang="en-US" sz="1400" dirty="0">
                <a:solidFill>
                  <a:srgbClr val="000000"/>
                </a:solidFill>
                <a:effectLst/>
                <a:latin typeface="Monaco" pitchFamily="2" charset="77"/>
              </a:rPr>
              <a:t> </a:t>
            </a:r>
            <a:r>
              <a:rPr lang="en-US" sz="1400" dirty="0">
                <a:solidFill>
                  <a:srgbClr val="008000"/>
                </a:solidFill>
                <a:effectLst/>
                <a:latin typeface="Monaco" pitchFamily="2" charset="77"/>
              </a:rPr>
              <a:t>import</a:t>
            </a:r>
            <a:r>
              <a:rPr lang="en-US" sz="1400" dirty="0">
                <a:solidFill>
                  <a:srgbClr val="000000"/>
                </a:solidFill>
                <a:effectLst/>
                <a:latin typeface="Monaco" pitchFamily="2" charset="77"/>
              </a:rPr>
              <a:t> </a:t>
            </a:r>
            <a:r>
              <a:rPr lang="en-US" sz="1400" dirty="0" err="1">
                <a:effectLst/>
                <a:latin typeface="Monaco" pitchFamily="2" charset="77"/>
              </a:rPr>
              <a:t>ONNXModel</a:t>
            </a:r>
            <a:endParaRPr lang="en-US" sz="1400" dirty="0">
              <a:effectLst/>
              <a:latin typeface="Monaco" pitchFamily="2" charset="77"/>
            </a:endParaRPr>
          </a:p>
          <a:p>
            <a:endParaRPr lang="en-US" sz="1400" dirty="0">
              <a:effectLst/>
              <a:latin typeface="Monaco" pitchFamily="2" charset="77"/>
            </a:endParaRPr>
          </a:p>
          <a:p>
            <a:r>
              <a:rPr lang="en-US" sz="1400" dirty="0" err="1">
                <a:effectLst/>
                <a:latin typeface="Monaco" pitchFamily="2" charset="77"/>
              </a:rPr>
              <a:t>onnx_ml</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ONNXModel</a:t>
            </a:r>
            <a:r>
              <a:rPr lang="en-US" sz="1400" dirty="0">
                <a:effectLst/>
                <a:latin typeface="Monaco" pitchFamily="2" charset="77"/>
              </a:rPr>
              <a:t>()</a:t>
            </a:r>
            <a:r>
              <a:rPr lang="en-US" sz="1400" dirty="0">
                <a:solidFill>
                  <a:srgbClr val="666666"/>
                </a:solidFill>
                <a:effectLst/>
                <a:latin typeface="Monaco" pitchFamily="2" charset="77"/>
              </a:rPr>
              <a:t>.</a:t>
            </a:r>
            <a:r>
              <a:rPr lang="en-US" sz="1400" dirty="0" err="1">
                <a:effectLst/>
                <a:latin typeface="Monaco" pitchFamily="2" charset="77"/>
              </a:rPr>
              <a:t>setModelPayload</a:t>
            </a:r>
            <a:r>
              <a:rPr lang="en-US" sz="1400" dirty="0">
                <a:effectLst/>
                <a:latin typeface="Monaco" pitchFamily="2" charset="77"/>
              </a:rPr>
              <a:t>(</a:t>
            </a:r>
            <a:r>
              <a:rPr lang="en-US" sz="1400" dirty="0" err="1">
                <a:effectLst/>
                <a:latin typeface="Monaco" pitchFamily="2" charset="77"/>
              </a:rPr>
              <a:t>model_payload_ml</a:t>
            </a:r>
            <a:r>
              <a:rPr lang="en-US" sz="1400" dirty="0">
                <a:effectLst/>
                <a:latin typeface="Monaco" pitchFamily="2" charset="77"/>
              </a:rPr>
              <a:t>)</a:t>
            </a:r>
          </a:p>
          <a:p>
            <a:endParaRPr lang="en-US" sz="1400" dirty="0">
              <a:effectLst/>
              <a:latin typeface="Monaco" pitchFamily="2" charset="77"/>
            </a:endParaRPr>
          </a:p>
          <a:p>
            <a:r>
              <a:rPr lang="en-US" sz="1400" dirty="0" err="1">
                <a:effectLst/>
                <a:latin typeface="Monaco" pitchFamily="2" charset="77"/>
              </a:rPr>
              <a:t>onnx_ml</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p>
          <a:p>
            <a:r>
              <a:rPr lang="en-US" sz="1400" dirty="0">
                <a:effectLst/>
                <a:latin typeface="Monaco" pitchFamily="2" charset="77"/>
              </a:rPr>
              <a:t>  </a:t>
            </a:r>
            <a:r>
              <a:rPr lang="en-US" sz="1400" dirty="0" err="1">
                <a:effectLst/>
                <a:latin typeface="Monaco" pitchFamily="2" charset="77"/>
              </a:rPr>
              <a:t>onnx_ml</a:t>
            </a:r>
            <a:endParaRPr lang="en-US" sz="1400" dirty="0">
              <a:effectLst/>
              <a:latin typeface="Monaco" pitchFamily="2" charset="77"/>
            </a:endParaRP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setDeviceType</a:t>
            </a:r>
            <a:r>
              <a:rPr lang="en-US" sz="1400" dirty="0">
                <a:effectLst/>
                <a:latin typeface="Monaco" pitchFamily="2" charset="77"/>
              </a:rPr>
              <a:t>(</a:t>
            </a:r>
            <a:r>
              <a:rPr lang="en-US" sz="1400" dirty="0">
                <a:solidFill>
                  <a:srgbClr val="BA2121"/>
                </a:solidFill>
                <a:effectLst/>
                <a:latin typeface="Monaco" pitchFamily="2" charset="77"/>
              </a:rPr>
              <a:t>"CPU"</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setFeedDict</a:t>
            </a:r>
            <a:r>
              <a:rPr lang="en-US" sz="1400" dirty="0">
                <a:effectLst/>
                <a:latin typeface="Monaco" pitchFamily="2" charset="77"/>
              </a:rPr>
              <a:t>({</a:t>
            </a:r>
            <a:r>
              <a:rPr lang="en-US" sz="1400" dirty="0">
                <a:solidFill>
                  <a:srgbClr val="BA2121"/>
                </a:solidFill>
                <a:effectLst/>
                <a:latin typeface="Monaco" pitchFamily="2" charset="77"/>
              </a:rPr>
              <a:t>"input"</a:t>
            </a:r>
            <a:r>
              <a:rPr lang="en-US" sz="1400" dirty="0">
                <a:effectLst/>
                <a:latin typeface="Monaco" pitchFamily="2" charset="77"/>
              </a:rPr>
              <a:t>: </a:t>
            </a:r>
            <a:r>
              <a:rPr lang="en-US" sz="1400" dirty="0">
                <a:solidFill>
                  <a:srgbClr val="BA2121"/>
                </a:solidFill>
                <a:effectLst/>
                <a:latin typeface="Monaco" pitchFamily="2" charset="77"/>
              </a:rPr>
              <a:t>"features"</a:t>
            </a:r>
            <a:r>
              <a:rPr lang="en-US" sz="1400" dirty="0">
                <a:effectLst/>
                <a:latin typeface="Monaco" pitchFamily="2" charset="77"/>
              </a:rPr>
              <a:t>})</a:t>
            </a:r>
          </a:p>
          <a:p>
            <a:r>
              <a:rPr lang="en-US" sz="1400" dirty="0">
                <a:solidFill>
                  <a:srgbClr val="000000"/>
                </a:solidFill>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setFetchDict</a:t>
            </a:r>
            <a:r>
              <a:rPr lang="en-US" sz="1400" dirty="0">
                <a:effectLst/>
                <a:latin typeface="Monaco" pitchFamily="2" charset="77"/>
              </a:rPr>
              <a:t>({</a:t>
            </a:r>
            <a:r>
              <a:rPr lang="en-US" sz="1400" dirty="0">
                <a:solidFill>
                  <a:srgbClr val="BA2121"/>
                </a:solidFill>
                <a:effectLst/>
                <a:latin typeface="Monaco" pitchFamily="2" charset="77"/>
              </a:rPr>
              <a:t>"probability"</a:t>
            </a:r>
            <a:r>
              <a:rPr lang="en-US" sz="1400" dirty="0">
                <a:effectLst/>
                <a:latin typeface="Monaco" pitchFamily="2" charset="77"/>
              </a:rPr>
              <a:t>: </a:t>
            </a:r>
            <a:r>
              <a:rPr lang="en-US" sz="1400" dirty="0">
                <a:solidFill>
                  <a:srgbClr val="BA2121"/>
                </a:solidFill>
                <a:effectLst/>
                <a:latin typeface="Monaco" pitchFamily="2" charset="77"/>
              </a:rPr>
              <a:t>"probabilities"</a:t>
            </a:r>
            <a:r>
              <a:rPr lang="en-US" sz="1400" dirty="0">
                <a:effectLst/>
                <a:latin typeface="Monaco" pitchFamily="2" charset="77"/>
              </a:rPr>
              <a:t>, </a:t>
            </a:r>
            <a:r>
              <a:rPr lang="en-US" sz="1400" dirty="0">
                <a:solidFill>
                  <a:srgbClr val="BA2121"/>
                </a:solidFill>
                <a:effectLst/>
                <a:latin typeface="Monaco" pitchFamily="2" charset="77"/>
              </a:rPr>
              <a:t>"prediction"</a:t>
            </a:r>
            <a:r>
              <a:rPr lang="en-US" sz="1400" dirty="0">
                <a:effectLst/>
                <a:latin typeface="Monaco" pitchFamily="2" charset="77"/>
              </a:rPr>
              <a:t>: </a:t>
            </a:r>
            <a:r>
              <a:rPr lang="en-US" sz="1400" dirty="0">
                <a:solidFill>
                  <a:srgbClr val="BA2121"/>
                </a:solidFill>
                <a:effectLst/>
                <a:latin typeface="Monaco" pitchFamily="2" charset="77"/>
              </a:rPr>
              <a:t>"label"</a:t>
            </a:r>
            <a:r>
              <a:rPr lang="en-US" sz="1400" dirty="0">
                <a:effectLst/>
                <a:latin typeface="Monaco" pitchFamily="2" charset="77"/>
              </a:rPr>
              <a:t>})</a:t>
            </a:r>
          </a:p>
          <a:p>
            <a:r>
              <a:rPr lang="en-US" sz="1400" dirty="0">
                <a:effectLst/>
                <a:latin typeface="Monaco" pitchFamily="2" charset="77"/>
              </a:rPr>
              <a:t>    </a:t>
            </a:r>
            <a:r>
              <a:rPr lang="en-US" sz="1400" dirty="0">
                <a:solidFill>
                  <a:srgbClr val="666666"/>
                </a:solidFill>
                <a:effectLst/>
                <a:latin typeface="Monaco" pitchFamily="2" charset="77"/>
              </a:rPr>
              <a:t>.</a:t>
            </a:r>
            <a:r>
              <a:rPr lang="en-US" sz="1400" dirty="0" err="1">
                <a:effectLst/>
                <a:latin typeface="Monaco" pitchFamily="2" charset="77"/>
              </a:rPr>
              <a:t>setMiniBatchSize</a:t>
            </a:r>
            <a:r>
              <a:rPr lang="en-US" sz="1400" dirty="0">
                <a:effectLst/>
                <a:latin typeface="Monaco" pitchFamily="2" charset="77"/>
              </a:rPr>
              <a:t>(</a:t>
            </a:r>
            <a:r>
              <a:rPr lang="en-US" sz="1400" dirty="0">
                <a:solidFill>
                  <a:srgbClr val="666666"/>
                </a:solidFill>
                <a:effectLst/>
                <a:latin typeface="Monaco" pitchFamily="2" charset="77"/>
              </a:rPr>
              <a:t>5000</a:t>
            </a:r>
            <a:r>
              <a:rPr lang="en-US" sz="1400" dirty="0">
                <a:effectLst/>
                <a:latin typeface="Monaco" pitchFamily="2" charset="77"/>
              </a:rPr>
              <a:t>)</a:t>
            </a:r>
          </a:p>
          <a:p>
            <a:r>
              <a:rPr lang="en-US" sz="1400" dirty="0">
                <a:effectLst/>
                <a:latin typeface="Monaco" pitchFamily="2" charset="77"/>
              </a:rPr>
              <a:t>)</a:t>
            </a:r>
          </a:p>
          <a:p>
            <a:endParaRPr lang="en-US" sz="1400" dirty="0">
              <a:effectLst/>
              <a:latin typeface="Monaco" pitchFamily="2" charset="77"/>
            </a:endParaRPr>
          </a:p>
          <a:p>
            <a:r>
              <a:rPr lang="en-US" sz="1400" dirty="0" err="1">
                <a:effectLst/>
                <a:latin typeface="Monaco" pitchFamily="2" charset="77"/>
              </a:rPr>
              <a:t>onnx_ml</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a:t>
            </a:r>
            <a:r>
              <a:rPr lang="en-US" sz="1400" dirty="0" err="1">
                <a:effectLst/>
                <a:latin typeface="Monaco" pitchFamily="2" charset="77"/>
              </a:rPr>
              <a:t>testDf</a:t>
            </a:r>
            <a:r>
              <a:rPr lang="en-US" sz="1400" dirty="0">
                <a:effectLst/>
                <a:latin typeface="Monaco" pitchFamily="2" charset="77"/>
              </a:rPr>
              <a:t>)</a:t>
            </a:r>
          </a:p>
        </p:txBody>
      </p:sp>
    </p:spTree>
    <p:extLst>
      <p:ext uri="{BB962C8B-B14F-4D97-AF65-F5344CB8AC3E}">
        <p14:creationId xmlns:p14="http://schemas.microsoft.com/office/powerpoint/2010/main" val="65941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5E7B-EAF4-BB4B-A5DE-8C97161B0A87}"/>
              </a:ext>
            </a:extLst>
          </p:cNvPr>
          <p:cNvSpPr>
            <a:spLocks noGrp="1"/>
          </p:cNvSpPr>
          <p:nvPr>
            <p:ph type="title"/>
          </p:nvPr>
        </p:nvSpPr>
        <p:spPr/>
        <p:txBody>
          <a:bodyPr>
            <a:normAutofit fontScale="90000"/>
          </a:bodyPr>
          <a:lstStyle/>
          <a:p>
            <a:r>
              <a:rPr lang="en-JP" dirty="0"/>
              <a:t>パイプラインの作成と実行</a:t>
            </a:r>
          </a:p>
        </p:txBody>
      </p:sp>
      <p:sp>
        <p:nvSpPr>
          <p:cNvPr id="3" name="Content Placeholder 2">
            <a:extLst>
              <a:ext uri="{FF2B5EF4-FFF2-40B4-BE49-F238E27FC236}">
                <a16:creationId xmlns:a16="http://schemas.microsoft.com/office/drawing/2014/main" id="{137ADB67-BFB3-C244-B5C9-7CB0530A2EBA}"/>
              </a:ext>
            </a:extLst>
          </p:cNvPr>
          <p:cNvSpPr>
            <a:spLocks noGrp="1"/>
          </p:cNvSpPr>
          <p:nvPr>
            <p:ph sz="quarter" idx="10"/>
          </p:nvPr>
        </p:nvSpPr>
        <p:spPr>
          <a:xfrm>
            <a:off x="584200" y="1435100"/>
            <a:ext cx="11028363" cy="1993900"/>
          </a:xfrm>
        </p:spPr>
        <p:txBody>
          <a:bodyPr>
            <a:normAutofit/>
          </a:bodyPr>
          <a:lstStyle/>
          <a:p>
            <a:pPr marL="0" indent="0">
              <a:buNone/>
            </a:pPr>
            <a:r>
              <a:rPr lang="en-JP" sz="1400" dirty="0"/>
              <a:t>シナリオ</a:t>
            </a:r>
          </a:p>
          <a:p>
            <a:pPr marL="342900" indent="-342900">
              <a:buFont typeface="+mj-lt"/>
              <a:buAutoNum type="arabicPeriod"/>
            </a:pPr>
            <a:r>
              <a:rPr lang="en-JP" sz="1400" dirty="0"/>
              <a:t>予め学習用・テスト用・バリデーション用のデータを用意しておく</a:t>
            </a:r>
          </a:p>
          <a:p>
            <a:pPr marL="342900" indent="-342900">
              <a:buFont typeface="+mj-lt"/>
              <a:buAutoNum type="arabicPeriod"/>
            </a:pPr>
            <a:r>
              <a:rPr lang="en-JP" sz="1400" dirty="0"/>
              <a:t>パイプラインで実行したいインスタンスを作成する</a:t>
            </a:r>
          </a:p>
          <a:p>
            <a:pPr marL="342900" indent="-342900">
              <a:buFont typeface="+mj-lt"/>
              <a:buAutoNum type="arabicPeriod"/>
            </a:pPr>
            <a:r>
              <a:rPr lang="en-JP" sz="1400" dirty="0"/>
              <a:t>パイプラインを作成する</a:t>
            </a:r>
          </a:p>
          <a:p>
            <a:pPr marL="342900" indent="-342900">
              <a:buFont typeface="+mj-lt"/>
              <a:buAutoNum type="arabicPeriod"/>
            </a:pPr>
            <a:r>
              <a:rPr lang="en-JP" sz="1400" dirty="0"/>
              <a:t>パイプラインを使ってモデルの学習を行う</a:t>
            </a:r>
          </a:p>
          <a:p>
            <a:pPr marL="342900" indent="-342900">
              <a:buFont typeface="+mj-lt"/>
              <a:buAutoNum type="arabicPeriod"/>
            </a:pPr>
            <a:r>
              <a:rPr lang="en-JP" sz="1400" dirty="0"/>
              <a:t>モデルを使って各種推論を行う</a:t>
            </a:r>
          </a:p>
        </p:txBody>
      </p:sp>
      <p:sp>
        <p:nvSpPr>
          <p:cNvPr id="5" name="TextBox 4">
            <a:extLst>
              <a:ext uri="{FF2B5EF4-FFF2-40B4-BE49-F238E27FC236}">
                <a16:creationId xmlns:a16="http://schemas.microsoft.com/office/drawing/2014/main" id="{0762EC1A-1C88-4F4A-B8E7-E65FDDB92EB9}"/>
              </a:ext>
            </a:extLst>
          </p:cNvPr>
          <p:cNvSpPr txBox="1"/>
          <p:nvPr/>
        </p:nvSpPr>
        <p:spPr>
          <a:xfrm>
            <a:off x="914400" y="3733800"/>
            <a:ext cx="10363200" cy="2893100"/>
          </a:xfrm>
          <a:prstGeom prst="rect">
            <a:avLst/>
          </a:prstGeom>
          <a:noFill/>
        </p:spPr>
        <p:txBody>
          <a:bodyPr wrap="square">
            <a:spAutoFit/>
          </a:bodyPr>
          <a:lstStyle/>
          <a:p>
            <a:r>
              <a:rPr lang="en-US" sz="1400" dirty="0">
                <a:solidFill>
                  <a:srgbClr val="008000"/>
                </a:solidFill>
                <a:effectLst/>
                <a:latin typeface="Monaco" pitchFamily="2" charset="77"/>
              </a:rPr>
              <a:t>from</a:t>
            </a:r>
            <a:r>
              <a:rPr lang="en-US" sz="1400" dirty="0">
                <a:effectLst/>
                <a:latin typeface="Monaco" pitchFamily="2" charset="77"/>
              </a:rPr>
              <a:t> </a:t>
            </a:r>
            <a:r>
              <a:rPr lang="en-US" sz="1400" dirty="0" err="1">
                <a:solidFill>
                  <a:srgbClr val="0000FF"/>
                </a:solidFill>
                <a:effectLst/>
                <a:latin typeface="Monaco" pitchFamily="2" charset="77"/>
              </a:rPr>
              <a:t>pyspark.ml</a:t>
            </a:r>
            <a:r>
              <a:rPr lang="en-US" sz="1400" dirty="0">
                <a:effectLst/>
                <a:latin typeface="Monaco" pitchFamily="2" charset="77"/>
              </a:rPr>
              <a:t> </a:t>
            </a:r>
            <a:r>
              <a:rPr lang="en-US" sz="1400" dirty="0">
                <a:solidFill>
                  <a:srgbClr val="008000"/>
                </a:solidFill>
                <a:effectLst/>
                <a:latin typeface="Monaco" pitchFamily="2" charset="77"/>
              </a:rPr>
              <a:t>import</a:t>
            </a:r>
            <a:r>
              <a:rPr lang="en-US" sz="1400" dirty="0">
                <a:effectLst/>
                <a:latin typeface="Monaco" pitchFamily="2" charset="77"/>
              </a:rPr>
              <a:t> Pipeline</a:t>
            </a:r>
          </a:p>
          <a:p>
            <a:r>
              <a:rPr lang="en-US" sz="1400" dirty="0">
                <a:solidFill>
                  <a:srgbClr val="008000"/>
                </a:solidFill>
                <a:effectLst/>
                <a:latin typeface="Monaco" pitchFamily="2" charset="77"/>
              </a:rPr>
              <a:t>from</a:t>
            </a:r>
            <a:r>
              <a:rPr lang="en-US" sz="1400" dirty="0">
                <a:effectLst/>
                <a:latin typeface="Monaco" pitchFamily="2" charset="77"/>
              </a:rPr>
              <a:t> </a:t>
            </a:r>
            <a:r>
              <a:rPr lang="en-US" sz="1400" dirty="0" err="1">
                <a:solidFill>
                  <a:srgbClr val="0000FF"/>
                </a:solidFill>
                <a:effectLst/>
                <a:latin typeface="Monaco" pitchFamily="2" charset="77"/>
              </a:rPr>
              <a:t>pyspark.ml.feature</a:t>
            </a:r>
            <a:r>
              <a:rPr lang="en-US" sz="1400" dirty="0">
                <a:effectLst/>
                <a:latin typeface="Monaco" pitchFamily="2" charset="77"/>
              </a:rPr>
              <a:t> </a:t>
            </a:r>
            <a:r>
              <a:rPr lang="en-US" sz="1400" dirty="0">
                <a:solidFill>
                  <a:srgbClr val="008000"/>
                </a:solidFill>
                <a:effectLst/>
                <a:latin typeface="Monaco" pitchFamily="2" charset="77"/>
              </a:rPr>
              <a:t>import</a:t>
            </a:r>
            <a:r>
              <a:rPr lang="en-US" sz="1400" dirty="0">
                <a:effectLst/>
                <a:latin typeface="Monaco" pitchFamily="2" charset="77"/>
              </a:rPr>
              <a:t> Tokenizer, Word2Vec</a:t>
            </a:r>
          </a:p>
          <a:p>
            <a:endParaRPr lang="en-US" sz="1400" dirty="0">
              <a:effectLst/>
              <a:latin typeface="Monaco" pitchFamily="2" charset="77"/>
            </a:endParaRPr>
          </a:p>
          <a:p>
            <a:r>
              <a:rPr lang="en-US" sz="1400" dirty="0">
                <a:effectLst/>
                <a:latin typeface="Monaco" pitchFamily="2" charset="77"/>
              </a:rPr>
              <a:t>tokenizer </a:t>
            </a:r>
            <a:r>
              <a:rPr lang="en-US" sz="1400" dirty="0">
                <a:solidFill>
                  <a:srgbClr val="666666"/>
                </a:solidFill>
                <a:effectLst/>
                <a:latin typeface="Monaco" pitchFamily="2" charset="77"/>
              </a:rPr>
              <a:t>=</a:t>
            </a:r>
            <a:r>
              <a:rPr lang="en-US" sz="1400" dirty="0">
                <a:effectLst/>
                <a:latin typeface="Monaco" pitchFamily="2" charset="77"/>
              </a:rPr>
              <a:t> Tokenizer(</a:t>
            </a:r>
            <a:r>
              <a:rPr lang="en-US" sz="1400" dirty="0" err="1">
                <a:effectLst/>
                <a:latin typeface="Monaco" pitchFamily="2" charset="77"/>
              </a:rPr>
              <a:t>inputCol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"text"</a:t>
            </a:r>
            <a:r>
              <a:rPr lang="en-US" sz="1400" dirty="0">
                <a:effectLst/>
                <a:latin typeface="Monaco" pitchFamily="2" charset="77"/>
              </a:rPr>
              <a:t>, </a:t>
            </a:r>
            <a:r>
              <a:rPr lang="en-US" sz="1400" dirty="0" err="1">
                <a:effectLst/>
                <a:latin typeface="Monaco" pitchFamily="2" charset="77"/>
              </a:rPr>
              <a:t>outputCol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"words"</a:t>
            </a:r>
            <a:r>
              <a:rPr lang="en-US" sz="1400" dirty="0">
                <a:effectLst/>
                <a:latin typeface="Monaco" pitchFamily="2" charset="77"/>
              </a:rPr>
              <a:t>)</a:t>
            </a:r>
          </a:p>
          <a:p>
            <a:r>
              <a:rPr lang="en-US" sz="1400" dirty="0">
                <a:effectLst/>
                <a:latin typeface="Monaco" pitchFamily="2" charset="77"/>
              </a:rPr>
              <a:t>partitions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train</a:t>
            </a:r>
            <a:r>
              <a:rPr lang="en-US" sz="1400" dirty="0" err="1">
                <a:solidFill>
                  <a:srgbClr val="666666"/>
                </a:solidFill>
                <a:effectLst/>
                <a:latin typeface="Monaco" pitchFamily="2" charset="77"/>
              </a:rPr>
              <a:t>.</a:t>
            </a:r>
            <a:r>
              <a:rPr lang="en-US" sz="1400" dirty="0" err="1">
                <a:effectLst/>
                <a:latin typeface="Monaco" pitchFamily="2" charset="77"/>
              </a:rPr>
              <a:t>rdd</a:t>
            </a:r>
            <a:r>
              <a:rPr lang="en-US" sz="1400" dirty="0" err="1">
                <a:solidFill>
                  <a:srgbClr val="666666"/>
                </a:solidFill>
                <a:effectLst/>
                <a:latin typeface="Monaco" pitchFamily="2" charset="77"/>
              </a:rPr>
              <a:t>.</a:t>
            </a:r>
            <a:r>
              <a:rPr lang="en-US" sz="1400" dirty="0" err="1">
                <a:effectLst/>
                <a:latin typeface="Monaco" pitchFamily="2" charset="77"/>
              </a:rPr>
              <a:t>getNumPartitions</a:t>
            </a:r>
            <a:r>
              <a:rPr lang="en-US" sz="1400" dirty="0">
                <a:effectLst/>
                <a:latin typeface="Monaco" pitchFamily="2" charset="77"/>
              </a:rPr>
              <a:t>()</a:t>
            </a:r>
          </a:p>
          <a:p>
            <a:r>
              <a:rPr lang="en-US" sz="1400" dirty="0">
                <a:effectLst/>
                <a:latin typeface="Monaco" pitchFamily="2" charset="77"/>
              </a:rPr>
              <a:t>word2vec </a:t>
            </a:r>
            <a:r>
              <a:rPr lang="en-US" sz="1400" dirty="0">
                <a:solidFill>
                  <a:srgbClr val="666666"/>
                </a:solidFill>
                <a:effectLst/>
                <a:latin typeface="Monaco" pitchFamily="2" charset="77"/>
              </a:rPr>
              <a:t>=</a:t>
            </a:r>
            <a:r>
              <a:rPr lang="en-US" sz="1400" dirty="0">
                <a:effectLst/>
                <a:latin typeface="Monaco" pitchFamily="2" charset="77"/>
              </a:rPr>
              <a:t> Word2Vec(</a:t>
            </a:r>
            <a:r>
              <a:rPr lang="en-US" sz="1400" dirty="0" err="1">
                <a:effectLst/>
                <a:latin typeface="Monaco" pitchFamily="2" charset="77"/>
              </a:rPr>
              <a:t>maxIter</a:t>
            </a:r>
            <a:r>
              <a:rPr lang="en-US" sz="1400" dirty="0">
                <a:solidFill>
                  <a:srgbClr val="666666"/>
                </a:solidFill>
                <a:effectLst/>
                <a:latin typeface="Monaco" pitchFamily="2" charset="77"/>
              </a:rPr>
              <a:t>=4</a:t>
            </a:r>
            <a:r>
              <a:rPr lang="en-US" sz="1400" dirty="0">
                <a:effectLst/>
                <a:latin typeface="Monaco" pitchFamily="2" charset="77"/>
              </a:rPr>
              <a:t>, seed</a:t>
            </a:r>
            <a:r>
              <a:rPr lang="en-US" sz="1400" dirty="0">
                <a:solidFill>
                  <a:srgbClr val="666666"/>
                </a:solidFill>
                <a:effectLst/>
                <a:latin typeface="Monaco" pitchFamily="2" charset="77"/>
              </a:rPr>
              <a:t>=42</a:t>
            </a:r>
            <a:r>
              <a:rPr lang="en-US" sz="1400" dirty="0">
                <a:effectLst/>
                <a:latin typeface="Monaco" pitchFamily="2" charset="77"/>
              </a:rPr>
              <a:t>, </a:t>
            </a:r>
            <a:r>
              <a:rPr lang="en-US" sz="1400" dirty="0" err="1">
                <a:effectLst/>
                <a:latin typeface="Monaco" pitchFamily="2" charset="77"/>
              </a:rPr>
              <a:t>inputCol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"words"</a:t>
            </a:r>
            <a:r>
              <a:rPr lang="en-US" sz="1400" dirty="0">
                <a:effectLst/>
                <a:latin typeface="Monaco" pitchFamily="2" charset="77"/>
              </a:rPr>
              <a:t>, </a:t>
            </a:r>
            <a:r>
              <a:rPr lang="en-US" sz="1400" dirty="0" err="1">
                <a:effectLst/>
                <a:latin typeface="Monaco" pitchFamily="2" charset="77"/>
              </a:rPr>
              <a:t>outputCol</a:t>
            </a:r>
            <a:r>
              <a:rPr lang="en-US" sz="1400" dirty="0">
                <a:solidFill>
                  <a:srgbClr val="666666"/>
                </a:solidFill>
                <a:effectLst/>
                <a:latin typeface="Monaco" pitchFamily="2" charset="77"/>
              </a:rPr>
              <a:t>=</a:t>
            </a:r>
            <a:r>
              <a:rPr lang="en-US" sz="1400" dirty="0">
                <a:solidFill>
                  <a:srgbClr val="BA2121"/>
                </a:solidFill>
                <a:effectLst/>
                <a:latin typeface="Monaco" pitchFamily="2" charset="77"/>
              </a:rPr>
              <a:t>"features"</a:t>
            </a:r>
            <a:r>
              <a:rPr lang="en-US" sz="1400" dirty="0">
                <a:effectLst/>
                <a:latin typeface="Monaco" pitchFamily="2" charset="77"/>
              </a:rPr>
              <a:t>,</a:t>
            </a:r>
          </a:p>
          <a:p>
            <a:r>
              <a:rPr lang="en-US" sz="1400" dirty="0">
                <a:effectLst/>
                <a:latin typeface="Monaco" pitchFamily="2" charset="77"/>
              </a:rPr>
              <a:t>                    </a:t>
            </a:r>
            <a:r>
              <a:rPr lang="en-US" sz="1400" dirty="0" err="1">
                <a:effectLst/>
                <a:latin typeface="Monaco" pitchFamily="2" charset="77"/>
              </a:rPr>
              <a:t>numPartitions</a:t>
            </a:r>
            <a:r>
              <a:rPr lang="en-US" sz="1400" dirty="0">
                <a:solidFill>
                  <a:srgbClr val="666666"/>
                </a:solidFill>
                <a:effectLst/>
                <a:latin typeface="Monaco" pitchFamily="2" charset="77"/>
              </a:rPr>
              <a:t>=</a:t>
            </a:r>
            <a:r>
              <a:rPr lang="en-US" sz="1400" dirty="0">
                <a:effectLst/>
                <a:latin typeface="Monaco" pitchFamily="2" charset="77"/>
              </a:rPr>
              <a:t>partitions)</a:t>
            </a:r>
          </a:p>
          <a:p>
            <a:endParaRPr lang="en-US" sz="1400" dirty="0">
              <a:effectLst/>
              <a:latin typeface="Monaco" pitchFamily="2" charset="77"/>
            </a:endParaRPr>
          </a:p>
          <a:p>
            <a:r>
              <a:rPr lang="en-US" sz="1400" dirty="0" err="1">
                <a:effectLst/>
                <a:latin typeface="Monaco" pitchFamily="2" charset="77"/>
              </a:rPr>
              <a:t>textFeaturizer</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Pipeline(stages </a:t>
            </a:r>
            <a:r>
              <a:rPr lang="en-US" sz="1400" dirty="0">
                <a:solidFill>
                  <a:srgbClr val="666666"/>
                </a:solidFill>
                <a:effectLst/>
                <a:latin typeface="Monaco" pitchFamily="2" charset="77"/>
              </a:rPr>
              <a:t>=</a:t>
            </a:r>
            <a:r>
              <a:rPr lang="en-US" sz="1400" dirty="0">
                <a:effectLst/>
                <a:latin typeface="Monaco" pitchFamily="2" charset="77"/>
              </a:rPr>
              <a:t> [tokenizer, word2vec])</a:t>
            </a:r>
            <a:r>
              <a:rPr lang="en-US" sz="1400" dirty="0">
                <a:solidFill>
                  <a:srgbClr val="666666"/>
                </a:solidFill>
                <a:effectLst/>
                <a:latin typeface="Monaco" pitchFamily="2" charset="77"/>
              </a:rPr>
              <a:t>.</a:t>
            </a:r>
            <a:r>
              <a:rPr lang="en-US" sz="1400" dirty="0">
                <a:effectLst/>
                <a:latin typeface="Monaco" pitchFamily="2" charset="77"/>
              </a:rPr>
              <a:t>fit(train)</a:t>
            </a:r>
          </a:p>
          <a:p>
            <a:endParaRPr lang="en-US" sz="1400" dirty="0">
              <a:latin typeface="Monaco" pitchFamily="2" charset="77"/>
            </a:endParaRPr>
          </a:p>
          <a:p>
            <a:r>
              <a:rPr lang="en-US" sz="1400" dirty="0" err="1">
                <a:effectLst/>
                <a:latin typeface="Monaco" pitchFamily="2" charset="77"/>
              </a:rPr>
              <a:t>ptrain</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textFeaturizer</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(train)</a:t>
            </a:r>
            <a:r>
              <a:rPr lang="en-US" sz="1400" dirty="0">
                <a:solidFill>
                  <a:srgbClr val="666666"/>
                </a:solidFill>
                <a:effectLst/>
                <a:latin typeface="Monaco" pitchFamily="2" charset="77"/>
              </a:rPr>
              <a:t>.</a:t>
            </a:r>
            <a:r>
              <a:rPr lang="en-US" sz="1400" dirty="0">
                <a:effectLst/>
                <a:latin typeface="Monaco" pitchFamily="2" charset="77"/>
              </a:rPr>
              <a:t>select([</a:t>
            </a:r>
            <a:r>
              <a:rPr lang="en-US" sz="1400" dirty="0">
                <a:solidFill>
                  <a:srgbClr val="BA2121"/>
                </a:solidFill>
                <a:effectLst/>
                <a:latin typeface="Monaco" pitchFamily="2" charset="77"/>
              </a:rPr>
              <a:t>"label"</a:t>
            </a:r>
            <a:r>
              <a:rPr lang="en-US" sz="1400" dirty="0">
                <a:effectLst/>
                <a:latin typeface="Monaco" pitchFamily="2" charset="77"/>
              </a:rPr>
              <a:t>, </a:t>
            </a:r>
            <a:r>
              <a:rPr lang="en-US" sz="1400" dirty="0">
                <a:solidFill>
                  <a:srgbClr val="BA2121"/>
                </a:solidFill>
                <a:effectLst/>
                <a:latin typeface="Monaco" pitchFamily="2" charset="77"/>
              </a:rPr>
              <a:t>"features"</a:t>
            </a:r>
            <a:r>
              <a:rPr lang="en-US" sz="1400" dirty="0">
                <a:effectLst/>
                <a:latin typeface="Monaco" pitchFamily="2" charset="77"/>
              </a:rPr>
              <a:t>])</a:t>
            </a:r>
          </a:p>
          <a:p>
            <a:r>
              <a:rPr lang="en-US" sz="1400" dirty="0" err="1">
                <a:effectLst/>
                <a:latin typeface="Monaco" pitchFamily="2" charset="77"/>
              </a:rPr>
              <a:t>ptest</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textFeaturizer</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(test)</a:t>
            </a:r>
            <a:r>
              <a:rPr lang="en-US" sz="1400" dirty="0">
                <a:solidFill>
                  <a:srgbClr val="666666"/>
                </a:solidFill>
                <a:effectLst/>
                <a:latin typeface="Monaco" pitchFamily="2" charset="77"/>
              </a:rPr>
              <a:t>.</a:t>
            </a:r>
            <a:r>
              <a:rPr lang="en-US" sz="1400" dirty="0">
                <a:effectLst/>
                <a:latin typeface="Monaco" pitchFamily="2" charset="77"/>
              </a:rPr>
              <a:t>select([</a:t>
            </a:r>
            <a:r>
              <a:rPr lang="en-US" sz="1400" dirty="0">
                <a:solidFill>
                  <a:srgbClr val="BA2121"/>
                </a:solidFill>
                <a:effectLst/>
                <a:latin typeface="Monaco" pitchFamily="2" charset="77"/>
              </a:rPr>
              <a:t>"label"</a:t>
            </a:r>
            <a:r>
              <a:rPr lang="en-US" sz="1400" dirty="0">
                <a:effectLst/>
                <a:latin typeface="Monaco" pitchFamily="2" charset="77"/>
              </a:rPr>
              <a:t>, </a:t>
            </a:r>
            <a:r>
              <a:rPr lang="en-US" sz="1400" dirty="0">
                <a:solidFill>
                  <a:srgbClr val="BA2121"/>
                </a:solidFill>
                <a:effectLst/>
                <a:latin typeface="Monaco" pitchFamily="2" charset="77"/>
              </a:rPr>
              <a:t>"features"</a:t>
            </a:r>
            <a:r>
              <a:rPr lang="en-US" sz="1400" dirty="0">
                <a:effectLst/>
                <a:latin typeface="Monaco" pitchFamily="2" charset="77"/>
              </a:rPr>
              <a:t>])</a:t>
            </a:r>
          </a:p>
          <a:p>
            <a:r>
              <a:rPr lang="en-US" sz="1400" dirty="0" err="1">
                <a:effectLst/>
                <a:latin typeface="Monaco" pitchFamily="2" charset="77"/>
              </a:rPr>
              <a:t>pvalidation</a:t>
            </a:r>
            <a:r>
              <a:rPr lang="en-US" sz="1400" dirty="0">
                <a:effectLst/>
                <a:latin typeface="Monaco" pitchFamily="2" charset="77"/>
              </a:rPr>
              <a:t> </a:t>
            </a:r>
            <a:r>
              <a:rPr lang="en-US" sz="1400" dirty="0">
                <a:solidFill>
                  <a:srgbClr val="666666"/>
                </a:solidFill>
                <a:effectLst/>
                <a:latin typeface="Monaco" pitchFamily="2" charset="77"/>
              </a:rPr>
              <a:t>=</a:t>
            </a:r>
            <a:r>
              <a:rPr lang="en-US" sz="1400" dirty="0">
                <a:effectLst/>
                <a:latin typeface="Monaco" pitchFamily="2" charset="77"/>
              </a:rPr>
              <a:t> </a:t>
            </a:r>
            <a:r>
              <a:rPr lang="en-US" sz="1400" dirty="0" err="1">
                <a:effectLst/>
                <a:latin typeface="Monaco" pitchFamily="2" charset="77"/>
              </a:rPr>
              <a:t>textFeaturizer</a:t>
            </a:r>
            <a:r>
              <a:rPr lang="en-US" sz="1400" dirty="0" err="1">
                <a:solidFill>
                  <a:srgbClr val="666666"/>
                </a:solidFill>
                <a:effectLst/>
                <a:latin typeface="Monaco" pitchFamily="2" charset="77"/>
              </a:rPr>
              <a:t>.</a:t>
            </a:r>
            <a:r>
              <a:rPr lang="en-US" sz="1400" dirty="0" err="1">
                <a:effectLst/>
                <a:latin typeface="Monaco" pitchFamily="2" charset="77"/>
              </a:rPr>
              <a:t>transform</a:t>
            </a:r>
            <a:r>
              <a:rPr lang="en-US" sz="1400" dirty="0">
                <a:effectLst/>
                <a:latin typeface="Monaco" pitchFamily="2" charset="77"/>
              </a:rPr>
              <a:t>(validation)</a:t>
            </a:r>
            <a:r>
              <a:rPr lang="en-US" sz="1400" dirty="0">
                <a:solidFill>
                  <a:srgbClr val="666666"/>
                </a:solidFill>
                <a:effectLst/>
                <a:latin typeface="Monaco" pitchFamily="2" charset="77"/>
              </a:rPr>
              <a:t>.</a:t>
            </a:r>
            <a:r>
              <a:rPr lang="en-US" sz="1400" dirty="0">
                <a:effectLst/>
                <a:latin typeface="Monaco" pitchFamily="2" charset="77"/>
              </a:rPr>
              <a:t>select([</a:t>
            </a:r>
            <a:r>
              <a:rPr lang="en-US" sz="1400" dirty="0">
                <a:solidFill>
                  <a:srgbClr val="BA2121"/>
                </a:solidFill>
                <a:effectLst/>
                <a:latin typeface="Monaco" pitchFamily="2" charset="77"/>
              </a:rPr>
              <a:t>"label"</a:t>
            </a:r>
            <a:r>
              <a:rPr lang="en-US" sz="1400" dirty="0">
                <a:effectLst/>
                <a:latin typeface="Monaco" pitchFamily="2" charset="77"/>
              </a:rPr>
              <a:t>, </a:t>
            </a:r>
            <a:r>
              <a:rPr lang="en-US" sz="1400" dirty="0">
                <a:solidFill>
                  <a:srgbClr val="BA2121"/>
                </a:solidFill>
                <a:effectLst/>
                <a:latin typeface="Monaco" pitchFamily="2" charset="77"/>
              </a:rPr>
              <a:t>"features"</a:t>
            </a:r>
            <a:r>
              <a:rPr lang="en-US" sz="1400" dirty="0">
                <a:effectLst/>
                <a:latin typeface="Monaco" pitchFamily="2" charset="77"/>
              </a:rPr>
              <a:t>])</a:t>
            </a:r>
          </a:p>
        </p:txBody>
      </p:sp>
    </p:spTree>
    <p:extLst>
      <p:ext uri="{BB962C8B-B14F-4D97-AF65-F5344CB8AC3E}">
        <p14:creationId xmlns:p14="http://schemas.microsoft.com/office/powerpoint/2010/main" val="113635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066448-BC06-478A-B67E-DAA2174F27D9}"/>
              </a:ext>
            </a:extLst>
          </p:cNvPr>
          <p:cNvSpPr>
            <a:spLocks noGrp="1"/>
          </p:cNvSpPr>
          <p:nvPr>
            <p:ph type="title"/>
          </p:nvPr>
        </p:nvSpPr>
        <p:spPr>
          <a:xfrm>
            <a:off x="643467" y="643467"/>
            <a:ext cx="10557933" cy="5681133"/>
          </a:xfrm>
        </p:spPr>
        <p:txBody>
          <a:bodyPr vert="horz" lIns="91440" tIns="45720" rIns="91440" bIns="45720" rtlCol="0" anchor="t" anchorCtr="0">
            <a:normAutofit/>
          </a:bodyPr>
          <a:lstStyle/>
          <a:p>
            <a:pPr defTabSz="914400"/>
            <a:r>
              <a:rPr lang="en-US" altLang="zh-CN" sz="2400" dirty="0">
                <a:solidFill>
                  <a:schemeClr val="tx1"/>
                </a:solidFill>
                <a:latin typeface="Yu Gothic" panose="020B0400000000000000" pitchFamily="34" charset="-128"/>
                <a:ea typeface="Yu Gothic" panose="020B0400000000000000" pitchFamily="34" charset="-128"/>
                <a:cs typeface="+mj-cs"/>
              </a:rPr>
              <a:t>Agenda</a:t>
            </a:r>
            <a:br>
              <a:rPr lang="en-US" altLang="zh-CN" sz="2400" dirty="0">
                <a:solidFill>
                  <a:schemeClr val="tx1"/>
                </a:solidFill>
                <a:latin typeface="Yu Gothic" panose="020B0400000000000000" pitchFamily="34" charset="-128"/>
                <a:ea typeface="Yu Gothic" panose="020B0400000000000000" pitchFamily="34" charset="-128"/>
                <a:cs typeface="+mj-cs"/>
              </a:rPr>
            </a:b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1.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とは</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2.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の全体像</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3.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の利用例</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synapse.ml.opencv</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による画像変換</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synapse.ml.featuraize</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によるデータ加工</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回帰</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(Linear Regressor</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LightGBM</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VW)</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Cognitive Services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を利用した英日テキスト翻訳</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en-US" altLang="zh-CN"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Geospacial</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Services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を利用した</a:t>
            </a: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Reverse geocoding</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ONNX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モデル</a:t>
            </a:r>
            <a:r>
              <a:rPr lang="ja-JP" altLang="en-US" sz="240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en-US" altLang="ja-JP" sz="2400" dirty="0">
                <a:solidFill>
                  <a:schemeClr val="bg1">
                    <a:lumMod val="65000"/>
                    <a:lumOff val="35000"/>
                  </a:schemeClr>
                </a:solidFill>
                <a:latin typeface="Yu Gothic" panose="020B0400000000000000" pitchFamily="34" charset="-128"/>
                <a:ea typeface="Yu Gothic" panose="020B0400000000000000" pitchFamily="34" charset="-128"/>
                <a:cs typeface="+mj-cs"/>
              </a:rPr>
              <a:t>(</a:t>
            </a:r>
            <a:r>
              <a:rPr lang="en-US" altLang="ja-JP" sz="2400" dirty="0" err="1">
                <a:solidFill>
                  <a:schemeClr val="bg1">
                    <a:lumMod val="65000"/>
                    <a:lumOff val="35000"/>
                  </a:schemeClr>
                </a:solidFill>
                <a:latin typeface="Yu Gothic" panose="020B0400000000000000" pitchFamily="34" charset="-128"/>
                <a:ea typeface="Yu Gothic" panose="020B0400000000000000" pitchFamily="34" charset="-128"/>
                <a:cs typeface="+mj-cs"/>
              </a:rPr>
              <a:t>LightGBM</a:t>
            </a:r>
            <a:r>
              <a:rPr lang="en-US" altLang="ja-JP" sz="2400" dirty="0">
                <a:solidFill>
                  <a:schemeClr val="bg1">
                    <a:lumMod val="65000"/>
                    <a:lumOff val="35000"/>
                  </a:schemeClr>
                </a:solidFill>
                <a:latin typeface="Yu Gothic" panose="020B0400000000000000" pitchFamily="34" charset="-128"/>
                <a:ea typeface="Yu Gothic" panose="020B0400000000000000" pitchFamily="34" charset="-128"/>
                <a:cs typeface="+mj-cs"/>
              </a:rPr>
              <a:t>)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の利用</a:t>
            </a:r>
            <a:b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br>
            <a:r>
              <a:rPr lang="en-US" altLang="zh-CN" sz="2400" dirty="0">
                <a:solidFill>
                  <a:schemeClr val="bg1">
                    <a:lumMod val="65000"/>
                    <a:lumOff val="35000"/>
                  </a:schemeClr>
                </a:solidFill>
                <a:latin typeface="Yu Gothic" panose="020B0400000000000000" pitchFamily="34" charset="-128"/>
                <a:ea typeface="Yu Gothic" panose="020B0400000000000000" pitchFamily="34" charset="-128"/>
                <a:cs typeface="+mj-cs"/>
              </a:rPr>
              <a:t>  - </a:t>
            </a:r>
            <a:r>
              <a:rPr lang="zh-CN" altLang="en-US" sz="2400" dirty="0">
                <a:solidFill>
                  <a:schemeClr val="bg1">
                    <a:lumMod val="65000"/>
                    <a:lumOff val="35000"/>
                  </a:schemeClr>
                </a:solidFill>
                <a:latin typeface="Yu Gothic" panose="020B0400000000000000" pitchFamily="34" charset="-128"/>
                <a:ea typeface="Yu Gothic" panose="020B0400000000000000" pitchFamily="34" charset="-128"/>
                <a:cs typeface="+mj-cs"/>
              </a:rPr>
              <a:t>パイプラインの作成と実行</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4</a:t>
            </a:r>
            <a:r>
              <a:rPr lang="en-US" altLang="ja-JP"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まとめ</a:t>
            </a:r>
            <a:endParaRPr lang="en-US" altLang="zh-CN" sz="2400" dirty="0">
              <a:solidFill>
                <a:schemeClr val="tx1"/>
              </a:solidFill>
              <a:latin typeface="Yu Gothic" panose="020B0400000000000000" pitchFamily="34" charset="-128"/>
              <a:ea typeface="Yu Gothic" panose="020B0400000000000000" pitchFamily="34" charset="-128"/>
              <a:cs typeface="+mj-cs"/>
            </a:endParaRPr>
          </a:p>
        </p:txBody>
      </p:sp>
      <p:pic>
        <p:nvPicPr>
          <p:cNvPr id="6" name="Picture 5" descr="Abstract background of mesh on pink">
            <a:extLst>
              <a:ext uri="{FF2B5EF4-FFF2-40B4-BE49-F238E27FC236}">
                <a16:creationId xmlns:a16="http://schemas.microsoft.com/office/drawing/2014/main" id="{5B17956C-6D10-413E-9E9C-5811B0A6796F}"/>
              </a:ext>
            </a:extLst>
          </p:cNvPr>
          <p:cNvPicPr>
            <a:picLocks noChangeAspect="1"/>
          </p:cNvPicPr>
          <p:nvPr/>
        </p:nvPicPr>
        <p:blipFill rotWithShape="1">
          <a:blip r:embed="rId3">
            <a:duotone>
              <a:schemeClr val="accent3">
                <a:shade val="45000"/>
                <a:satMod val="135000"/>
              </a:schemeClr>
              <a:prstClr val="white"/>
            </a:duotone>
            <a:alphaModFix amt="30000"/>
            <a:extLst>
              <a:ext uri="{BEBA8EAE-BF5A-486C-A8C5-ECC9F3942E4B}">
                <a14:imgProps xmlns:a14="http://schemas.microsoft.com/office/drawing/2010/main">
                  <a14:imgLayer r:embed="rId4">
                    <a14:imgEffect>
                      <a14:saturation sat="75000"/>
                    </a14:imgEffect>
                    <a14:imgEffect>
                      <a14:brightnessContrast bright="32000" contrast="-10000"/>
                    </a14:imgEffect>
                  </a14:imgLayer>
                </a14:imgProps>
              </a:ext>
            </a:extLst>
          </a:blip>
          <a:srcRect l="23924" r="1803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4111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AD4F-308C-DD45-8E06-96490041AA6F}"/>
              </a:ext>
            </a:extLst>
          </p:cNvPr>
          <p:cNvSpPr>
            <a:spLocks noGrp="1"/>
          </p:cNvSpPr>
          <p:nvPr>
            <p:ph type="title"/>
          </p:nvPr>
        </p:nvSpPr>
        <p:spPr/>
        <p:txBody>
          <a:bodyPr>
            <a:normAutofit fontScale="90000"/>
          </a:bodyPr>
          <a:lstStyle/>
          <a:p>
            <a:r>
              <a:rPr lang="en-JP" dirty="0"/>
              <a:t>まとめ</a:t>
            </a:r>
          </a:p>
        </p:txBody>
      </p:sp>
      <p:sp>
        <p:nvSpPr>
          <p:cNvPr id="3" name="Content Placeholder 2">
            <a:extLst>
              <a:ext uri="{FF2B5EF4-FFF2-40B4-BE49-F238E27FC236}">
                <a16:creationId xmlns:a16="http://schemas.microsoft.com/office/drawing/2014/main" id="{FE7B6507-AC90-9D48-884D-33858A0D1F91}"/>
              </a:ext>
            </a:extLst>
          </p:cNvPr>
          <p:cNvSpPr>
            <a:spLocks noGrp="1"/>
          </p:cNvSpPr>
          <p:nvPr>
            <p:ph sz="quarter" idx="10"/>
          </p:nvPr>
        </p:nvSpPr>
        <p:spPr/>
        <p:txBody>
          <a:bodyPr/>
          <a:lstStyle/>
          <a:p>
            <a:r>
              <a:rPr lang="en-JP" dirty="0"/>
              <a:t>SynapseML について、個人的な調査結果をご紹介しました。</a:t>
            </a:r>
          </a:p>
          <a:p>
            <a:r>
              <a:rPr lang="en-JP" dirty="0"/>
              <a:t>Azure Synapse Analytics または</a:t>
            </a:r>
            <a:r>
              <a:rPr lang="ja-JP" altLang="en-US"/>
              <a:t> </a:t>
            </a:r>
            <a:r>
              <a:rPr lang="en-US" altLang="ja-JP" dirty="0"/>
              <a:t>Azure Databricks </a:t>
            </a:r>
            <a:r>
              <a:rPr lang="ja-JP" altLang="en-US"/>
              <a:t>上で</a:t>
            </a:r>
            <a:r>
              <a:rPr lang="en-US" altLang="ja-JP" dirty="0"/>
              <a:t> </a:t>
            </a:r>
            <a:r>
              <a:rPr lang="en-US" altLang="ja-JP" dirty="0" err="1"/>
              <a:t>SynapseML</a:t>
            </a:r>
            <a:r>
              <a:rPr lang="en-US" altLang="ja-JP" dirty="0"/>
              <a:t> </a:t>
            </a:r>
            <a:r>
              <a:rPr lang="ja-JP" altLang="en-US"/>
              <a:t>を使用することで、</a:t>
            </a:r>
            <a:r>
              <a:rPr lang="en-US" altLang="ja-JP" dirty="0"/>
              <a:t>Spark ML </a:t>
            </a:r>
            <a:r>
              <a:rPr lang="ja-JP" altLang="en-US"/>
              <a:t>よりも広い範囲の機械学習プロセスを、単一のプラットフォーム・単一のライブラリで実現することができます。</a:t>
            </a:r>
            <a:endParaRPr lang="en-US" altLang="ja-JP" dirty="0"/>
          </a:p>
          <a:p>
            <a:r>
              <a:rPr lang="en-JP" dirty="0"/>
              <a:t>また、Azure Cognitive Services へのアクセシビリティも提供されているため、AI開発をより加速させることができます。</a:t>
            </a:r>
          </a:p>
          <a:p>
            <a:r>
              <a:rPr lang="en-JP" dirty="0"/>
              <a:t>SynapseML はオープンソースソフトウェアです。今回深掘りしていない機能については、ソースやドキュメントを探索してみてください。</a:t>
            </a:r>
          </a:p>
        </p:txBody>
      </p:sp>
    </p:spTree>
    <p:extLst>
      <p:ext uri="{BB962C8B-B14F-4D97-AF65-F5344CB8AC3E}">
        <p14:creationId xmlns:p14="http://schemas.microsoft.com/office/powerpoint/2010/main" val="130684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6615B-A3A0-467F-907C-6F41CCB09612}"/>
              </a:ext>
            </a:extLst>
          </p:cNvPr>
          <p:cNvSpPr>
            <a:spLocks noGrp="1"/>
          </p:cNvSpPr>
          <p:nvPr>
            <p:ph type="title"/>
          </p:nvPr>
        </p:nvSpPr>
        <p:spPr>
          <a:xfrm>
            <a:off x="6629400" y="2525347"/>
            <a:ext cx="4840010" cy="1807305"/>
          </a:xfrm>
        </p:spPr>
        <p:txBody>
          <a:bodyPr>
            <a:normAutofit/>
          </a:bodyPr>
          <a:lstStyle/>
          <a:p>
            <a:pPr algn="ctr"/>
            <a:r>
              <a:rPr lang="en-US" dirty="0"/>
              <a:t>Thank You!</a:t>
            </a:r>
          </a:p>
        </p:txBody>
      </p:sp>
      <p:pic>
        <p:nvPicPr>
          <p:cNvPr id="5" name="Picture 4" descr="One in a crowd">
            <a:extLst>
              <a:ext uri="{FF2B5EF4-FFF2-40B4-BE49-F238E27FC236}">
                <a16:creationId xmlns:a16="http://schemas.microsoft.com/office/drawing/2014/main" id="{B631BA46-7430-4B09-AC11-9EECE71C15C1}"/>
              </a:ext>
            </a:extLst>
          </p:cNvPr>
          <p:cNvPicPr>
            <a:picLocks noChangeAspect="1"/>
          </p:cNvPicPr>
          <p:nvPr/>
        </p:nvPicPr>
        <p:blipFill rotWithShape="1">
          <a:blip r:embed="rId3"/>
          <a:srcRect l="20649" r="1245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17359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066448-BC06-478A-B67E-DAA2174F27D9}"/>
              </a:ext>
            </a:extLst>
          </p:cNvPr>
          <p:cNvSpPr>
            <a:spLocks noGrp="1"/>
          </p:cNvSpPr>
          <p:nvPr>
            <p:ph type="title"/>
          </p:nvPr>
        </p:nvSpPr>
        <p:spPr>
          <a:xfrm>
            <a:off x="643467" y="643467"/>
            <a:ext cx="10557933" cy="5681133"/>
          </a:xfrm>
        </p:spPr>
        <p:txBody>
          <a:bodyPr vert="horz" lIns="91440" tIns="45720" rIns="91440" bIns="45720" rtlCol="0" anchor="t" anchorCtr="0">
            <a:normAutofit/>
          </a:bodyPr>
          <a:lstStyle/>
          <a:p>
            <a:pPr defTabSz="914400"/>
            <a:r>
              <a:rPr lang="en-US" altLang="zh-CN" sz="2400" dirty="0">
                <a:solidFill>
                  <a:schemeClr val="tx1"/>
                </a:solidFill>
                <a:latin typeface="Yu Gothic" panose="020B0400000000000000" pitchFamily="34" charset="-128"/>
                <a:ea typeface="Yu Gothic" panose="020B0400000000000000" pitchFamily="34" charset="-128"/>
                <a:cs typeface="+mj-cs"/>
              </a:rPr>
              <a:t>Agenda</a:t>
            </a:r>
            <a:br>
              <a:rPr lang="en-US" altLang="zh-CN" sz="2400" dirty="0">
                <a:solidFill>
                  <a:schemeClr val="tx1"/>
                </a:solidFill>
                <a:latin typeface="Yu Gothic" panose="020B0400000000000000" pitchFamily="34" charset="-128"/>
                <a:ea typeface="Yu Gothic" panose="020B0400000000000000" pitchFamily="34" charset="-128"/>
                <a:cs typeface="+mj-cs"/>
              </a:rPr>
            </a:b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1. </a:t>
            </a:r>
            <a:r>
              <a:rPr lang="en-US" altLang="zh-CN" sz="2400" dirty="0" err="1">
                <a:solidFill>
                  <a:schemeClr val="tx1"/>
                </a:solidFill>
                <a:latin typeface="Yu Gothic" panose="020B0400000000000000" pitchFamily="34" charset="-128"/>
                <a:ea typeface="Yu Gothic" panose="020B0400000000000000" pitchFamily="34" charset="-128"/>
                <a:cs typeface="+mj-cs"/>
              </a:rPr>
              <a:t>SynapseML</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とは</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2. </a:t>
            </a:r>
            <a:r>
              <a:rPr lang="en-US" altLang="zh-CN" sz="2400" dirty="0" err="1">
                <a:solidFill>
                  <a:schemeClr val="tx1"/>
                </a:solidFill>
                <a:latin typeface="Yu Gothic" panose="020B0400000000000000" pitchFamily="34" charset="-128"/>
                <a:ea typeface="Yu Gothic" panose="020B0400000000000000" pitchFamily="34" charset="-128"/>
                <a:cs typeface="+mj-cs"/>
              </a:rPr>
              <a:t>SynapseML</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の全体像</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3. </a:t>
            </a:r>
            <a:r>
              <a:rPr lang="en-US" altLang="zh-CN" sz="2400" dirty="0" err="1">
                <a:solidFill>
                  <a:schemeClr val="tx1"/>
                </a:solidFill>
                <a:latin typeface="Yu Gothic" panose="020B0400000000000000" pitchFamily="34" charset="-128"/>
                <a:ea typeface="Yu Gothic" panose="020B0400000000000000" pitchFamily="34" charset="-128"/>
                <a:cs typeface="+mj-cs"/>
              </a:rPr>
              <a:t>SynapseML</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の利用例</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en-US" altLang="zh-CN" sz="2400" dirty="0" err="1">
                <a:solidFill>
                  <a:schemeClr val="tx1"/>
                </a:solidFill>
                <a:latin typeface="Yu Gothic" panose="020B0400000000000000" pitchFamily="34" charset="-128"/>
                <a:ea typeface="Yu Gothic" panose="020B0400000000000000" pitchFamily="34" charset="-128"/>
                <a:cs typeface="+mj-cs"/>
              </a:rPr>
              <a:t>synapse.ml.opencv</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による画像変換</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en-US" altLang="zh-CN" sz="2400" dirty="0" err="1">
                <a:solidFill>
                  <a:schemeClr val="tx1"/>
                </a:solidFill>
                <a:latin typeface="Yu Gothic" panose="020B0400000000000000" pitchFamily="34" charset="-128"/>
                <a:ea typeface="Yu Gothic" panose="020B0400000000000000" pitchFamily="34" charset="-128"/>
                <a:cs typeface="+mj-cs"/>
              </a:rPr>
              <a:t>synapse.ml.featuraize</a:t>
            </a:r>
            <a:r>
              <a:rPr lang="en-US" altLang="zh-CN"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によるデータ加工</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zh-CN" altLang="en-US" sz="2400" dirty="0">
                <a:solidFill>
                  <a:schemeClr val="tx1"/>
                </a:solidFill>
                <a:latin typeface="Yu Gothic" panose="020B0400000000000000" pitchFamily="34" charset="-128"/>
                <a:ea typeface="Yu Gothic" panose="020B0400000000000000" pitchFamily="34" charset="-128"/>
                <a:cs typeface="+mj-cs"/>
              </a:rPr>
              <a:t>回帰</a:t>
            </a:r>
            <a:r>
              <a:rPr lang="en-US" altLang="zh-CN" sz="2400" dirty="0">
                <a:solidFill>
                  <a:schemeClr val="tx1"/>
                </a:solidFill>
                <a:latin typeface="Yu Gothic" panose="020B0400000000000000" pitchFamily="34" charset="-128"/>
                <a:ea typeface="Yu Gothic" panose="020B0400000000000000" pitchFamily="34" charset="-128"/>
                <a:cs typeface="+mj-cs"/>
              </a:rPr>
              <a:t> (Linear Regressor</a:t>
            </a:r>
            <a:r>
              <a:rPr lang="zh-CN" altLang="en-US" sz="2400" dirty="0">
                <a:solidFill>
                  <a:schemeClr val="tx1"/>
                </a:solidFill>
                <a:latin typeface="Yu Gothic" panose="020B0400000000000000" pitchFamily="34" charset="-128"/>
                <a:ea typeface="Yu Gothic" panose="020B0400000000000000" pitchFamily="34" charset="-128"/>
                <a:cs typeface="+mj-cs"/>
              </a:rPr>
              <a:t>・</a:t>
            </a:r>
            <a:r>
              <a:rPr lang="en-US" altLang="zh-CN" sz="2400" dirty="0" err="1">
                <a:solidFill>
                  <a:schemeClr val="tx1"/>
                </a:solidFill>
                <a:latin typeface="Yu Gothic" panose="020B0400000000000000" pitchFamily="34" charset="-128"/>
                <a:ea typeface="Yu Gothic" panose="020B0400000000000000" pitchFamily="34" charset="-128"/>
                <a:cs typeface="+mj-cs"/>
              </a:rPr>
              <a:t>LightGBM</a:t>
            </a:r>
            <a:r>
              <a:rPr lang="zh-CN" altLang="en-US" sz="2400" dirty="0">
                <a:solidFill>
                  <a:schemeClr val="tx1"/>
                </a:solidFill>
                <a:latin typeface="Yu Gothic" panose="020B0400000000000000" pitchFamily="34" charset="-128"/>
                <a:ea typeface="Yu Gothic" panose="020B0400000000000000" pitchFamily="34" charset="-128"/>
                <a:cs typeface="+mj-cs"/>
              </a:rPr>
              <a:t>・</a:t>
            </a:r>
            <a:r>
              <a:rPr lang="en-US" altLang="zh-CN" sz="2400" dirty="0">
                <a:solidFill>
                  <a:schemeClr val="tx1"/>
                </a:solidFill>
                <a:latin typeface="Yu Gothic" panose="020B0400000000000000" pitchFamily="34" charset="-128"/>
                <a:ea typeface="Yu Gothic" panose="020B0400000000000000" pitchFamily="34" charset="-128"/>
                <a:cs typeface="+mj-cs"/>
              </a:rPr>
              <a:t>VW)</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Cognitive Services </a:t>
            </a:r>
            <a:r>
              <a:rPr lang="zh-CN" altLang="en-US" sz="2400" dirty="0">
                <a:solidFill>
                  <a:schemeClr val="tx1"/>
                </a:solidFill>
                <a:latin typeface="Yu Gothic" panose="020B0400000000000000" pitchFamily="34" charset="-128"/>
                <a:ea typeface="Yu Gothic" panose="020B0400000000000000" pitchFamily="34" charset="-128"/>
                <a:cs typeface="+mj-cs"/>
              </a:rPr>
              <a:t>を利用した英日テキスト翻訳</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en-US" altLang="zh-CN" sz="2400" dirty="0" err="1">
                <a:solidFill>
                  <a:schemeClr val="tx1"/>
                </a:solidFill>
                <a:latin typeface="Yu Gothic" panose="020B0400000000000000" pitchFamily="34" charset="-128"/>
                <a:ea typeface="Yu Gothic" panose="020B0400000000000000" pitchFamily="34" charset="-128"/>
                <a:cs typeface="+mj-cs"/>
              </a:rPr>
              <a:t>Geospacial</a:t>
            </a:r>
            <a:r>
              <a:rPr lang="en-US" altLang="zh-CN" sz="2400" dirty="0">
                <a:solidFill>
                  <a:schemeClr val="tx1"/>
                </a:solidFill>
                <a:latin typeface="Yu Gothic" panose="020B0400000000000000" pitchFamily="34" charset="-128"/>
                <a:ea typeface="Yu Gothic" panose="020B0400000000000000" pitchFamily="34" charset="-128"/>
                <a:cs typeface="+mj-cs"/>
              </a:rPr>
              <a:t> Services </a:t>
            </a:r>
            <a:r>
              <a:rPr lang="zh-CN" altLang="en-US" sz="2400" dirty="0">
                <a:solidFill>
                  <a:schemeClr val="tx1"/>
                </a:solidFill>
                <a:latin typeface="Yu Gothic" panose="020B0400000000000000" pitchFamily="34" charset="-128"/>
                <a:ea typeface="Yu Gothic" panose="020B0400000000000000" pitchFamily="34" charset="-128"/>
                <a:cs typeface="+mj-cs"/>
              </a:rPr>
              <a:t>を利用した</a:t>
            </a:r>
            <a:r>
              <a:rPr lang="en-US" altLang="zh-CN" sz="2400" dirty="0">
                <a:solidFill>
                  <a:schemeClr val="tx1"/>
                </a:solidFill>
                <a:latin typeface="Yu Gothic" panose="020B0400000000000000" pitchFamily="34" charset="-128"/>
                <a:ea typeface="Yu Gothic" panose="020B0400000000000000" pitchFamily="34" charset="-128"/>
                <a:cs typeface="+mj-cs"/>
              </a:rPr>
              <a:t> Reverse geocoding</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ONNX </a:t>
            </a:r>
            <a:r>
              <a:rPr lang="zh-CN" altLang="en-US" sz="2400" dirty="0">
                <a:solidFill>
                  <a:schemeClr val="tx1"/>
                </a:solidFill>
                <a:latin typeface="Yu Gothic" panose="020B0400000000000000" pitchFamily="34" charset="-128"/>
                <a:ea typeface="Yu Gothic" panose="020B0400000000000000" pitchFamily="34" charset="-128"/>
                <a:cs typeface="+mj-cs"/>
              </a:rPr>
              <a:t>モデル</a:t>
            </a:r>
            <a:r>
              <a:rPr lang="ja-JP" altLang="en-US" sz="2400">
                <a:solidFill>
                  <a:schemeClr val="tx1"/>
                </a:solidFill>
                <a:latin typeface="Yu Gothic" panose="020B0400000000000000" pitchFamily="34" charset="-128"/>
                <a:ea typeface="Yu Gothic" panose="020B0400000000000000" pitchFamily="34" charset="-128"/>
                <a:cs typeface="+mj-cs"/>
              </a:rPr>
              <a:t> </a:t>
            </a:r>
            <a:r>
              <a:rPr lang="en-US" altLang="ja-JP" sz="2400" dirty="0">
                <a:solidFill>
                  <a:schemeClr val="tx1"/>
                </a:solidFill>
                <a:latin typeface="Yu Gothic" panose="020B0400000000000000" pitchFamily="34" charset="-128"/>
                <a:ea typeface="Yu Gothic" panose="020B0400000000000000" pitchFamily="34" charset="-128"/>
                <a:cs typeface="+mj-cs"/>
              </a:rPr>
              <a:t>(</a:t>
            </a:r>
            <a:r>
              <a:rPr lang="en-US" altLang="ja-JP" sz="2400" dirty="0" err="1">
                <a:solidFill>
                  <a:schemeClr val="tx1"/>
                </a:solidFill>
                <a:latin typeface="Yu Gothic" panose="020B0400000000000000" pitchFamily="34" charset="-128"/>
                <a:ea typeface="Yu Gothic" panose="020B0400000000000000" pitchFamily="34" charset="-128"/>
                <a:cs typeface="+mj-cs"/>
              </a:rPr>
              <a:t>LightGBM</a:t>
            </a:r>
            <a:r>
              <a:rPr lang="en-US" altLang="ja-JP"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の利用</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  - </a:t>
            </a:r>
            <a:r>
              <a:rPr lang="zh-CN" altLang="en-US" sz="2400" dirty="0">
                <a:solidFill>
                  <a:schemeClr val="tx1"/>
                </a:solidFill>
                <a:latin typeface="Yu Gothic" panose="020B0400000000000000" pitchFamily="34" charset="-128"/>
                <a:ea typeface="Yu Gothic" panose="020B0400000000000000" pitchFamily="34" charset="-128"/>
                <a:cs typeface="+mj-cs"/>
              </a:rPr>
              <a:t>パイプラインの作成と実行</a:t>
            </a:r>
            <a:br>
              <a:rPr lang="en-US" altLang="zh-CN" sz="2400" dirty="0">
                <a:solidFill>
                  <a:schemeClr val="tx1"/>
                </a:solidFill>
                <a:latin typeface="Yu Gothic" panose="020B0400000000000000" pitchFamily="34" charset="-128"/>
                <a:ea typeface="Yu Gothic" panose="020B0400000000000000" pitchFamily="34" charset="-128"/>
                <a:cs typeface="+mj-cs"/>
              </a:rPr>
            </a:br>
            <a:r>
              <a:rPr lang="en-US" altLang="zh-CN" sz="2400" dirty="0">
                <a:solidFill>
                  <a:schemeClr val="tx1"/>
                </a:solidFill>
                <a:latin typeface="Yu Gothic" panose="020B0400000000000000" pitchFamily="34" charset="-128"/>
                <a:ea typeface="Yu Gothic" panose="020B0400000000000000" pitchFamily="34" charset="-128"/>
                <a:cs typeface="+mj-cs"/>
              </a:rPr>
              <a:t>4</a:t>
            </a:r>
            <a:r>
              <a:rPr lang="en-US" altLang="ja-JP" sz="2400" dirty="0">
                <a:solidFill>
                  <a:schemeClr val="tx1"/>
                </a:solidFill>
                <a:latin typeface="Yu Gothic" panose="020B0400000000000000" pitchFamily="34" charset="-128"/>
                <a:ea typeface="Yu Gothic" panose="020B0400000000000000" pitchFamily="34" charset="-128"/>
                <a:cs typeface="+mj-cs"/>
              </a:rPr>
              <a:t>. </a:t>
            </a:r>
            <a:r>
              <a:rPr lang="zh-CN" altLang="en-US" sz="2400" dirty="0">
                <a:solidFill>
                  <a:schemeClr val="tx1"/>
                </a:solidFill>
                <a:latin typeface="Yu Gothic" panose="020B0400000000000000" pitchFamily="34" charset="-128"/>
                <a:ea typeface="Yu Gothic" panose="020B0400000000000000" pitchFamily="34" charset="-128"/>
                <a:cs typeface="+mj-cs"/>
              </a:rPr>
              <a:t>まとめ</a:t>
            </a:r>
            <a:endParaRPr lang="en-US" altLang="zh-CN" sz="2400" dirty="0">
              <a:solidFill>
                <a:schemeClr val="tx1"/>
              </a:solidFill>
              <a:latin typeface="Yu Gothic" panose="020B0400000000000000" pitchFamily="34" charset="-128"/>
              <a:ea typeface="Yu Gothic" panose="020B0400000000000000" pitchFamily="34" charset="-128"/>
              <a:cs typeface="+mj-cs"/>
            </a:endParaRPr>
          </a:p>
        </p:txBody>
      </p:sp>
      <p:pic>
        <p:nvPicPr>
          <p:cNvPr id="6" name="Picture 5" descr="Abstract background of mesh on pink">
            <a:extLst>
              <a:ext uri="{FF2B5EF4-FFF2-40B4-BE49-F238E27FC236}">
                <a16:creationId xmlns:a16="http://schemas.microsoft.com/office/drawing/2014/main" id="{5B17956C-6D10-413E-9E9C-5811B0A6796F}"/>
              </a:ext>
            </a:extLst>
          </p:cNvPr>
          <p:cNvPicPr>
            <a:picLocks noChangeAspect="1"/>
          </p:cNvPicPr>
          <p:nvPr/>
        </p:nvPicPr>
        <p:blipFill rotWithShape="1">
          <a:blip r:embed="rId3">
            <a:duotone>
              <a:schemeClr val="accent3">
                <a:shade val="45000"/>
                <a:satMod val="135000"/>
              </a:schemeClr>
              <a:prstClr val="white"/>
            </a:duotone>
            <a:alphaModFix amt="30000"/>
            <a:extLst>
              <a:ext uri="{BEBA8EAE-BF5A-486C-A8C5-ECC9F3942E4B}">
                <a14:imgProps xmlns:a14="http://schemas.microsoft.com/office/drawing/2010/main">
                  <a14:imgLayer r:embed="rId4">
                    <a14:imgEffect>
                      <a14:saturation sat="75000"/>
                    </a14:imgEffect>
                    <a14:imgEffect>
                      <a14:brightnessContrast bright="32000" contrast="-10000"/>
                    </a14:imgEffect>
                  </a14:imgLayer>
                </a14:imgProps>
              </a:ext>
            </a:extLst>
          </a:blip>
          <a:srcRect l="23924" r="1803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52345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B9862-514F-684B-9230-B02DE0E48FB5}"/>
              </a:ext>
            </a:extLst>
          </p:cNvPr>
          <p:cNvSpPr>
            <a:spLocks noGrp="1"/>
          </p:cNvSpPr>
          <p:nvPr>
            <p:ph type="title"/>
          </p:nvPr>
        </p:nvSpPr>
        <p:spPr/>
        <p:txBody>
          <a:bodyPr>
            <a:normAutofit fontScale="90000"/>
          </a:bodyPr>
          <a:lstStyle/>
          <a:p>
            <a:r>
              <a:rPr lang="en-JP" dirty="0"/>
              <a:t>What is SynapseML? (Referring to the oficcial blog)</a:t>
            </a:r>
          </a:p>
        </p:txBody>
      </p:sp>
      <p:pic>
        <p:nvPicPr>
          <p:cNvPr id="5" name="Content Placeholder 4">
            <a:extLst>
              <a:ext uri="{FF2B5EF4-FFF2-40B4-BE49-F238E27FC236}">
                <a16:creationId xmlns:a16="http://schemas.microsoft.com/office/drawing/2014/main" id="{17326953-8EFC-E845-9BF6-366A91FF9108}"/>
              </a:ext>
            </a:extLst>
          </p:cNvPr>
          <p:cNvPicPr>
            <a:picLocks noGrp="1" noChangeAspect="1"/>
          </p:cNvPicPr>
          <p:nvPr>
            <p:ph sz="quarter" idx="10"/>
          </p:nvPr>
        </p:nvPicPr>
        <p:blipFill>
          <a:blip r:embed="rId2"/>
          <a:stretch>
            <a:fillRect/>
          </a:stretch>
        </p:blipFill>
        <p:spPr>
          <a:xfrm>
            <a:off x="599777" y="1435100"/>
            <a:ext cx="10997208" cy="4833938"/>
          </a:xfrm>
        </p:spPr>
      </p:pic>
    </p:spTree>
    <p:extLst>
      <p:ext uri="{BB962C8B-B14F-4D97-AF65-F5344CB8AC3E}">
        <p14:creationId xmlns:p14="http://schemas.microsoft.com/office/powerpoint/2010/main" val="34312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E148-3303-1B40-B49A-537045773302}"/>
              </a:ext>
            </a:extLst>
          </p:cNvPr>
          <p:cNvSpPr>
            <a:spLocks noGrp="1"/>
          </p:cNvSpPr>
          <p:nvPr>
            <p:ph type="title"/>
          </p:nvPr>
        </p:nvSpPr>
        <p:spPr/>
        <p:txBody>
          <a:bodyPr>
            <a:normAutofit fontScale="90000"/>
          </a:bodyPr>
          <a:lstStyle/>
          <a:p>
            <a:r>
              <a:rPr lang="en-JP" dirty="0"/>
              <a:t>SynapseML とは (公式ブログより)</a:t>
            </a:r>
          </a:p>
        </p:txBody>
      </p:sp>
      <p:pic>
        <p:nvPicPr>
          <p:cNvPr id="5" name="Content Placeholder 4">
            <a:extLst>
              <a:ext uri="{FF2B5EF4-FFF2-40B4-BE49-F238E27FC236}">
                <a16:creationId xmlns:a16="http://schemas.microsoft.com/office/drawing/2014/main" id="{047A810A-8005-484E-A9D9-BE8F4376F877}"/>
              </a:ext>
            </a:extLst>
          </p:cNvPr>
          <p:cNvPicPr>
            <a:picLocks noGrp="1" noChangeAspect="1"/>
          </p:cNvPicPr>
          <p:nvPr>
            <p:ph sz="quarter" idx="10"/>
          </p:nvPr>
        </p:nvPicPr>
        <p:blipFill>
          <a:blip r:embed="rId2"/>
          <a:stretch>
            <a:fillRect/>
          </a:stretch>
        </p:blipFill>
        <p:spPr>
          <a:xfrm>
            <a:off x="596223" y="1435100"/>
            <a:ext cx="11004317" cy="4833938"/>
          </a:xfrm>
        </p:spPr>
      </p:pic>
      <p:sp>
        <p:nvSpPr>
          <p:cNvPr id="3" name="Trapezoid 2">
            <a:extLst>
              <a:ext uri="{FF2B5EF4-FFF2-40B4-BE49-F238E27FC236}">
                <a16:creationId xmlns:a16="http://schemas.microsoft.com/office/drawing/2014/main" id="{78CDBFCB-A14E-2E4D-90CC-387AEC5D145C}"/>
              </a:ext>
            </a:extLst>
          </p:cNvPr>
          <p:cNvSpPr/>
          <p:nvPr/>
        </p:nvSpPr>
        <p:spPr>
          <a:xfrm rot="13510329" flipV="1">
            <a:off x="10380026" y="354149"/>
            <a:ext cx="2368460" cy="553998"/>
          </a:xfrm>
          <a:prstGeom prst="trapezoid">
            <a:avLst>
              <a:gd name="adj" fmla="val 1027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機械翻訳</a:t>
            </a:r>
          </a:p>
        </p:txBody>
      </p:sp>
    </p:spTree>
    <p:extLst>
      <p:ext uri="{BB962C8B-B14F-4D97-AF65-F5344CB8AC3E}">
        <p14:creationId xmlns:p14="http://schemas.microsoft.com/office/powerpoint/2010/main" val="151653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71E2-6471-3349-A50B-C1F7CE6AF74B}"/>
              </a:ext>
            </a:extLst>
          </p:cNvPr>
          <p:cNvSpPr>
            <a:spLocks noGrp="1"/>
          </p:cNvSpPr>
          <p:nvPr>
            <p:ph type="title"/>
          </p:nvPr>
        </p:nvSpPr>
        <p:spPr/>
        <p:txBody>
          <a:bodyPr>
            <a:normAutofit fontScale="90000"/>
          </a:bodyPr>
          <a:lstStyle/>
          <a:p>
            <a:r>
              <a:rPr lang="en-JP" dirty="0"/>
              <a:t>What is SynapseML? (Referring to GitHub)</a:t>
            </a:r>
          </a:p>
        </p:txBody>
      </p:sp>
      <p:pic>
        <p:nvPicPr>
          <p:cNvPr id="5" name="Content Placeholder 4">
            <a:extLst>
              <a:ext uri="{FF2B5EF4-FFF2-40B4-BE49-F238E27FC236}">
                <a16:creationId xmlns:a16="http://schemas.microsoft.com/office/drawing/2014/main" id="{7419291C-BE00-604A-830F-FF467D92F91F}"/>
              </a:ext>
            </a:extLst>
          </p:cNvPr>
          <p:cNvPicPr>
            <a:picLocks noGrp="1" noChangeAspect="1"/>
          </p:cNvPicPr>
          <p:nvPr>
            <p:ph sz="quarter" idx="10"/>
          </p:nvPr>
        </p:nvPicPr>
        <p:blipFill>
          <a:blip r:embed="rId2"/>
          <a:stretch>
            <a:fillRect/>
          </a:stretch>
        </p:blipFill>
        <p:spPr>
          <a:xfrm>
            <a:off x="592668" y="1435100"/>
            <a:ext cx="11011426" cy="4833938"/>
          </a:xfrm>
        </p:spPr>
      </p:pic>
    </p:spTree>
    <p:extLst>
      <p:ext uri="{BB962C8B-B14F-4D97-AF65-F5344CB8AC3E}">
        <p14:creationId xmlns:p14="http://schemas.microsoft.com/office/powerpoint/2010/main" val="316627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CE6-6973-E844-A78F-0F915A0C5200}"/>
              </a:ext>
            </a:extLst>
          </p:cNvPr>
          <p:cNvSpPr>
            <a:spLocks noGrp="1"/>
          </p:cNvSpPr>
          <p:nvPr>
            <p:ph type="title"/>
          </p:nvPr>
        </p:nvSpPr>
        <p:spPr/>
        <p:txBody>
          <a:bodyPr>
            <a:normAutofit fontScale="90000"/>
          </a:bodyPr>
          <a:lstStyle/>
          <a:p>
            <a:r>
              <a:rPr lang="en-JP" dirty="0"/>
              <a:t>SynapseML とは (GitHubより)</a:t>
            </a:r>
          </a:p>
        </p:txBody>
      </p:sp>
      <p:pic>
        <p:nvPicPr>
          <p:cNvPr id="5" name="Content Placeholder 4">
            <a:extLst>
              <a:ext uri="{FF2B5EF4-FFF2-40B4-BE49-F238E27FC236}">
                <a16:creationId xmlns:a16="http://schemas.microsoft.com/office/drawing/2014/main" id="{D46B64CE-70CE-7C43-8906-30BA62D5C019}"/>
              </a:ext>
            </a:extLst>
          </p:cNvPr>
          <p:cNvPicPr>
            <a:picLocks noGrp="1" noChangeAspect="1"/>
          </p:cNvPicPr>
          <p:nvPr>
            <p:ph sz="quarter" idx="10"/>
          </p:nvPr>
        </p:nvPicPr>
        <p:blipFill>
          <a:blip r:embed="rId2"/>
          <a:stretch>
            <a:fillRect/>
          </a:stretch>
        </p:blipFill>
        <p:spPr>
          <a:xfrm>
            <a:off x="600753" y="1435100"/>
            <a:ext cx="10995256" cy="4833938"/>
          </a:xfrm>
        </p:spPr>
      </p:pic>
      <p:sp>
        <p:nvSpPr>
          <p:cNvPr id="3" name="Trapezoid 2">
            <a:extLst>
              <a:ext uri="{FF2B5EF4-FFF2-40B4-BE49-F238E27FC236}">
                <a16:creationId xmlns:a16="http://schemas.microsoft.com/office/drawing/2014/main" id="{AA003495-C6BA-5C40-A2C9-437BC039DD7C}"/>
              </a:ext>
            </a:extLst>
          </p:cNvPr>
          <p:cNvSpPr/>
          <p:nvPr/>
        </p:nvSpPr>
        <p:spPr>
          <a:xfrm rot="13510329" flipV="1">
            <a:off x="10380026" y="354149"/>
            <a:ext cx="2368460" cy="553998"/>
          </a:xfrm>
          <a:prstGeom prst="trapezoid">
            <a:avLst>
              <a:gd name="adj" fmla="val 1027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機械翻訳</a:t>
            </a:r>
          </a:p>
        </p:txBody>
      </p:sp>
    </p:spTree>
    <p:extLst>
      <p:ext uri="{BB962C8B-B14F-4D97-AF65-F5344CB8AC3E}">
        <p14:creationId xmlns:p14="http://schemas.microsoft.com/office/powerpoint/2010/main" val="213562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dirty="0" smtClean="0">
            <a:solidFill>
              <a:schemeClr val="bg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Fall 2018_16x9_Template_v06.potx" id="{593D9A0C-A9C2-4B18-A1AB-7B6B444F7E81}" vid="{631A5D9C-1E8D-47A4-921D-AEDE1899F170}"/>
    </a:ext>
  </a:extLst>
</a:theme>
</file>

<file path=ppt/theme/theme3.xml><?xml version="1.0" encoding="utf-8"?>
<a:theme xmlns:a="http://schemas.openxmlformats.org/drawingml/2006/main" name="1_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ユーザー定義 2">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0">
          <a:scrgbClr r="0" g="0" b="0"/>
        </a:lnRef>
        <a:fillRef idx="0">
          <a:scrgbClr r="0" g="0" b="0"/>
        </a:fillRef>
        <a:effectRef idx="0">
          <a:scrgbClr r="0" g="0" b="0"/>
        </a:effectRef>
        <a:fontRef idx="minor">
          <a:schemeClr val="lt1"/>
        </a:fontRef>
      </a:style>
    </a:spDef>
    <a:lnDef>
      <a:spPr>
        <a:ln>
          <a:solidFill>
            <a:schemeClr val="bg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l">
          <a:defRPr sz="2400" dirty="0" err="1" smtClean="0">
            <a:gradFill>
              <a:gsLst>
                <a:gs pos="2917">
                  <a:schemeClr val="tx1"/>
                </a:gs>
                <a:gs pos="30000">
                  <a:schemeClr val="tx1"/>
                </a:gs>
              </a:gsLst>
              <a:lin ang="5400000" scaled="0"/>
            </a:gradFill>
            <a:latin typeface="Yu Gothic UI" panose="020B0500000000000000" pitchFamily="34" charset="-128"/>
            <a:ea typeface="Yu Gothic UI" panose="020B0500000000000000" pitchFamily="34" charset="-128"/>
          </a:defRPr>
        </a:defPPr>
      </a:lstStyle>
    </a:txDef>
  </a:objectDefaults>
  <a:extraClrSchemeLst/>
  <a:extLst>
    <a:ext uri="{05A4C25C-085E-4340-85A3-A5531E510DB2}">
      <thm15:themeFamily xmlns:thm15="http://schemas.microsoft.com/office/thememl/2012/main" name="Presentation1.potx" id="{2155C1B2-866D-A64E-BB31-C99C791074C2}" vid="{EF437F69-FAA6-2946-AF9E-657A77EB35AC}"/>
    </a:ext>
  </a:extLst>
</a:theme>
</file>

<file path=ppt/theme/theme4.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51AA9958E1F84490C7840C401A4305" ma:contentTypeVersion="15" ma:contentTypeDescription="Create a new document." ma:contentTypeScope="" ma:versionID="4ee87ed5aa30d56c77cb0b6fd2124393">
  <xsd:schema xmlns:xsd="http://www.w3.org/2001/XMLSchema" xmlns:xs="http://www.w3.org/2001/XMLSchema" xmlns:p="http://schemas.microsoft.com/office/2006/metadata/properties" xmlns:ns2="6697a945-dfb1-4ec5-a3b4-33b924f407f2" xmlns:ns3="988fd0ff-de10-4f1e-9e66-2c4cd8f57ad6" xmlns:ns4="230e9df3-be65-4c73-a93b-d1236ebd677e" targetNamespace="http://schemas.microsoft.com/office/2006/metadata/properties" ma:root="true" ma:fieldsID="80ea7855bae188189b259a2ad0e14687" ns2:_="" ns3:_="" ns4:_="">
    <xsd:import namespace="6697a945-dfb1-4ec5-a3b4-33b924f407f2"/>
    <xsd:import namespace="988fd0ff-de10-4f1e-9e66-2c4cd8f57ad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97a945-dfb1-4ec5-a3b4-33b924f40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88fd0ff-de10-4f1e-9e66-2c4cd8f57ad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9ea44ca-007b-44cf-a979-ae369bb72bb4}" ma:internalName="TaxCatchAll" ma:showField="CatchAllData" ma:web="988fd0ff-de10-4f1e-9e66-2c4cd8f57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6697a945-dfb1-4ec5-a3b4-33b924f407f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200ED73-5406-4AB1-A360-DFF9DEB1E8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97a945-dfb1-4ec5-a3b4-33b924f407f2"/>
    <ds:schemaRef ds:uri="988fd0ff-de10-4f1e-9e66-2c4cd8f57ad6"/>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890D94-CCBC-4A64-9E7A-A367A24F67A0}">
  <ds:schemaRefs>
    <ds:schemaRef ds:uri="http://schemas.microsoft.com/sharepoint/v3/contenttype/forms"/>
  </ds:schemaRefs>
</ds:datastoreItem>
</file>

<file path=customXml/itemProps3.xml><?xml version="1.0" encoding="utf-8"?>
<ds:datastoreItem xmlns:ds="http://schemas.openxmlformats.org/officeDocument/2006/customXml" ds:itemID="{086AFE21-3635-4749-8D3D-74C1E4D7AC18}">
  <ds:schemaRef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purl.org/dc/terms/"/>
    <ds:schemaRef ds:uri="988fd0ff-de10-4f1e-9e66-2c4cd8f57ad6"/>
    <ds:schemaRef ds:uri="http://purl.org/dc/elements/1.1/"/>
    <ds:schemaRef ds:uri="http://purl.org/dc/dcmitype/"/>
    <ds:schemaRef ds:uri="230e9df3-be65-4c73-a93b-d1236ebd677e"/>
    <ds:schemaRef ds:uri="6697a945-dfb1-4ec5-a3b4-33b924f407f2"/>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5109</Words>
  <Application>Microsoft Macintosh PowerPoint</Application>
  <PresentationFormat>Widescreen</PresentationFormat>
  <Paragraphs>827</Paragraphs>
  <Slides>59</Slides>
  <Notes>28</Notes>
  <HiddenSlides>1</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59</vt:i4>
      </vt:variant>
    </vt:vector>
  </HeadingPairs>
  <TitlesOfParts>
    <vt:vector size="82" baseType="lpstr">
      <vt:lpstr>ColfaxAI</vt:lpstr>
      <vt:lpstr>Meiryo</vt:lpstr>
      <vt:lpstr>Meiryo</vt:lpstr>
      <vt:lpstr>MS PGothic</vt:lpstr>
      <vt:lpstr>Yu Gothic</vt:lpstr>
      <vt:lpstr>Yu Gothic</vt:lpstr>
      <vt:lpstr>Yu Gothic UI</vt:lpstr>
      <vt:lpstr>Yu Gothic UI Semibold</vt:lpstr>
      <vt:lpstr>Arial</vt:lpstr>
      <vt:lpstr>Calibri</vt:lpstr>
      <vt:lpstr>Calibri Light</vt:lpstr>
      <vt:lpstr>Consolas</vt:lpstr>
      <vt:lpstr>Monaco</vt:lpstr>
      <vt:lpstr>Segoe UI</vt:lpstr>
      <vt:lpstr>Segoe UI Light</vt:lpstr>
      <vt:lpstr>Segoe UI Semibold</vt:lpstr>
      <vt:lpstr>Segoe UI Semilight</vt:lpstr>
      <vt:lpstr>Symbol</vt:lpstr>
      <vt:lpstr>Wingdings</vt:lpstr>
      <vt:lpstr>Office Theme</vt:lpstr>
      <vt:lpstr>9-51008_Machine_Learning_AI_&amp;_Data_Science_Conference_Fall_2018_Template</vt:lpstr>
      <vt:lpstr>1_9-51008_Machine_Learning_AI_&amp;_Data_Science_Conference_Fall_2018_Template</vt:lpstr>
      <vt:lpstr>Microsoft Ignite 16/9 Black Template</vt:lpstr>
      <vt:lpstr>SynapseML</vt:lpstr>
      <vt:lpstr>Agenda  1. SynapseML とは 2. SynapseML の全体像 3. SynapseML の利用例   - synapse.ml.opencv による画像変換   - synapse.ml.featuraize によるデータ加工   - 回帰 (Linear Regressor・LightGBM・VW)   - Cognitive Services を利用した英日テキスト翻訳   - Geospacial Services を利用した Reverse geocoding   - ONNX モデル (LightGBM) の利用   - パイプラインの作成と実行 4. まとめ</vt:lpstr>
      <vt:lpstr>Agenda  1. SynapseML とは 2. SynapseML の全体像 3. SynapseML の利用例   - synapse.ml.opencv による画像変換   - synapse.ml.featuraize によるデータ加工   - 回帰 (Linear Regressor・LightGBM・VW)   - Cognitive Services を利用した英日テキスト翻訳   - Geospacial Services を利用した Reverse geocoding   - ONNX モデル (LightGBM) の利用   - パイプラインの作成と実行 4. まとめ</vt:lpstr>
      <vt:lpstr>What is SynapseML? (Referring to the oficcial docs)</vt:lpstr>
      <vt:lpstr>SynapseML とは (公式Docsより)</vt:lpstr>
      <vt:lpstr>What is SynapseML? (Referring to the oficcial blog)</vt:lpstr>
      <vt:lpstr>SynapseML とは (公式ブログより)</vt:lpstr>
      <vt:lpstr>What is SynapseML? (Referring to GitHub)</vt:lpstr>
      <vt:lpstr>SynapseML とは (GitHubより)</vt:lpstr>
      <vt:lpstr>つまり SynapseML とは</vt:lpstr>
      <vt:lpstr>つまり SynapseML とは</vt:lpstr>
      <vt:lpstr>Apache Spark を拡張するツールのエコシステム</vt:lpstr>
      <vt:lpstr>パイプラインを簡素化可能</vt:lpstr>
      <vt:lpstr>Webサービスとの統合が可能</vt:lpstr>
      <vt:lpstr>Agenda  1. SynapseML とは 2. SynapseML の全体像 3. SynapseML の利用例   - synapse.ml.opencv による画像変換   - synapse.ml.featuraize によるデータ加工   - 回帰 (Linear Regressor・LightGBM・VW)   - Cognitive Services を利用した英日テキスト翻訳   - Geospacial Services を利用した Reverse geocoding   - ONNX モデル (LightGBM) の利用   - パイプラインの作成と実行 4. まとめ</vt:lpstr>
      <vt:lpstr>SynapseML の全体像</vt:lpstr>
      <vt:lpstr>補足: OpenCV</vt:lpstr>
      <vt:lpstr>補足: OpenCV</vt:lpstr>
      <vt:lpstr>補足: 前処理/Featurize(r)</vt:lpstr>
      <vt:lpstr>補足: 機械学習/Regression/Classification</vt:lpstr>
      <vt:lpstr>補足: 機械学習/Regression/Classification</vt:lpstr>
      <vt:lpstr>補足: NN (Nearest Neighbor) | KNN</vt:lpstr>
      <vt:lpstr>補足: Isolation Forest</vt:lpstr>
      <vt:lpstr>補足: Vowpal Wabbit</vt:lpstr>
      <vt:lpstr>補足: Vowpal Wabbit</vt:lpstr>
      <vt:lpstr>補足: Vowpal Wabbit</vt:lpstr>
      <vt:lpstr>補足: Vowpal Wabbit</vt:lpstr>
      <vt:lpstr>補足: LightGBM</vt:lpstr>
      <vt:lpstr>補足: LightGBM</vt:lpstr>
      <vt:lpstr>補足: ONNX</vt:lpstr>
      <vt:lpstr>補足: Azure Cognitive Services</vt:lpstr>
      <vt:lpstr>補足: Azure Cognitive Services – Custom Vision</vt:lpstr>
      <vt:lpstr>補足: Azure Cognitive Services – Custom Vision</vt:lpstr>
      <vt:lpstr>PowerPoint Presentation</vt:lpstr>
      <vt:lpstr>OpenAI models</vt:lpstr>
      <vt:lpstr>davinci による要約</vt:lpstr>
      <vt:lpstr>要約（Bing 翻訳）</vt:lpstr>
      <vt:lpstr>GutHub</vt:lpstr>
      <vt:lpstr>補足: Explain(er) – モデルの説明性・解釈性</vt:lpstr>
      <vt:lpstr>補足: Explain(er) – モデルの説明性・解釈性</vt:lpstr>
      <vt:lpstr>SynapseML の全体像 (再掲)</vt:lpstr>
      <vt:lpstr>Agenda  1. SynapseML とは 2. SynapseML の全体像 3. SynapseML の利用例   - synapse.ml.opencv による画像変換   - synapse.ml.featuraize によるデータ加工   - 回帰 (Linear Regressor・LightGBM・VW)   - Cognitive Services を利用した英日テキスト翻訳   - Geospacial Services を利用した Reverse geocoding   - ONNX モデル (LightGBM) の利用   - パイプラインの作成と実行 4. まとめ</vt:lpstr>
      <vt:lpstr>synapse.ml.opencv による画像変換</vt:lpstr>
      <vt:lpstr>synapse.ml.featuraize によるデータ加工</vt:lpstr>
      <vt:lpstr>synapse.ml.featuraize によるデータ加工</vt:lpstr>
      <vt:lpstr>回帰 (共通)</vt:lpstr>
      <vt:lpstr>回帰 (Linear Regressor)</vt:lpstr>
      <vt:lpstr>回帰 (LightGBM)</vt:lpstr>
      <vt:lpstr>回帰 (Vowpal Wabbit)</vt:lpstr>
      <vt:lpstr>Cognitive Services を利用した英日テキスト翻訳</vt:lpstr>
      <vt:lpstr>Cognitive Services を利用した英日テキスト翻訳</vt:lpstr>
      <vt:lpstr>Geospacial Services を利用した Reverse geocoding</vt:lpstr>
      <vt:lpstr>Geospacial Services を利用した Reverse geocoding</vt:lpstr>
      <vt:lpstr>ONNX モデル (LightGBM) の利用</vt:lpstr>
      <vt:lpstr>パイプラインの作成と実行</vt:lpstr>
      <vt:lpstr>Agenda  1. SynapseML とは 2. SynapseML の全体像 3. SynapseML の利用例   - synapse.ml.opencv による画像変換   - synapse.ml.featuraize によるデータ加工   - 回帰 (Linear Regressor・LightGBM・VW)   - Cognitive Services を利用した英日テキスト翻訳   - Geospacial Services を利用した Reverse geocoding   - ONNX モデル (LightGBM) の利用   - パイプラインの作成と実行 4. まとめ</vt:lpstr>
      <vt:lpstr>まとめ</vt:lpstr>
      <vt:lpstr>Thank You!</vt:lpstr>
      <vt:lpstr>Agenda  1. SynapseML とは 2. SynapseML の全体像 3. SynapseML の利用例   - synapse.ml.opencv による画像変換   - synapse.ml.featuraize によるデータ加工   - 回帰 (Linear Regressor・LightGBM・VW)   - Cognitive Services を利用した英日テキスト翻訳   - Geospacial Services を利用した Reverse geocoding   - ONNX モデル (LightGBM) の利用   - パイプラインの作成と実行 4. まとめ</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SynapseML Unofficial Expression ja-jp</dc:title>
  <dc:subject/>
  <dc:creator>Keisuke Takahashi</dc:creator>
  <cp:keywords/>
  <dc:description/>
  <cp:lastModifiedBy/>
  <cp:revision>2</cp:revision>
  <dcterms:created xsi:type="dcterms:W3CDTF">2021-10-22T19:08:46Z</dcterms:created>
  <dcterms:modified xsi:type="dcterms:W3CDTF">2022-02-21T23:28:18Z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0x0101001451AA9958E1F84490C7840C401A4305</vt:lpwstr>
  </property>
</Properties>
</file>